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34" r:id="rId3"/>
    <p:sldId id="607" r:id="rId4"/>
    <p:sldId id="608" r:id="rId5"/>
    <p:sldId id="609" r:id="rId6"/>
    <p:sldId id="610" r:id="rId7"/>
    <p:sldId id="611" r:id="rId8"/>
    <p:sldId id="612" r:id="rId9"/>
    <p:sldId id="613" r:id="rId10"/>
    <p:sldId id="614" r:id="rId11"/>
    <p:sldId id="375" r:id="rId12"/>
    <p:sldId id="376" r:id="rId13"/>
    <p:sldId id="623" r:id="rId14"/>
    <p:sldId id="377" r:id="rId15"/>
    <p:sldId id="374" r:id="rId16"/>
    <p:sldId id="378" r:id="rId17"/>
    <p:sldId id="379" r:id="rId18"/>
    <p:sldId id="380" r:id="rId19"/>
    <p:sldId id="383" r:id="rId20"/>
    <p:sldId id="384" r:id="rId21"/>
    <p:sldId id="385" r:id="rId22"/>
    <p:sldId id="389" r:id="rId23"/>
    <p:sldId id="390" r:id="rId24"/>
    <p:sldId id="388" r:id="rId25"/>
    <p:sldId id="392" r:id="rId26"/>
    <p:sldId id="393" r:id="rId27"/>
    <p:sldId id="395" r:id="rId28"/>
    <p:sldId id="396" r:id="rId29"/>
    <p:sldId id="403" r:id="rId30"/>
    <p:sldId id="394" r:id="rId31"/>
    <p:sldId id="413" r:id="rId32"/>
    <p:sldId id="414" r:id="rId33"/>
    <p:sldId id="416" r:id="rId34"/>
    <p:sldId id="419" r:id="rId35"/>
    <p:sldId id="420" r:id="rId36"/>
    <p:sldId id="430" r:id="rId37"/>
    <p:sldId id="431" r:id="rId38"/>
    <p:sldId id="432" r:id="rId39"/>
    <p:sldId id="433" r:id="rId40"/>
    <p:sldId id="434" r:id="rId41"/>
    <p:sldId id="435" r:id="rId42"/>
    <p:sldId id="421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6" r:id="rId51"/>
    <p:sldId id="616" r:id="rId52"/>
    <p:sldId id="617" r:id="rId53"/>
    <p:sldId id="618" r:id="rId54"/>
    <p:sldId id="438" r:id="rId55"/>
    <p:sldId id="622" r:id="rId56"/>
    <p:sldId id="439" r:id="rId57"/>
    <p:sldId id="641" r:id="rId58"/>
    <p:sldId id="642" r:id="rId59"/>
    <p:sldId id="440" r:id="rId60"/>
    <p:sldId id="441" r:id="rId61"/>
    <p:sldId id="442" r:id="rId62"/>
    <p:sldId id="624" r:id="rId63"/>
    <p:sldId id="625" r:id="rId64"/>
    <p:sldId id="626" r:id="rId65"/>
    <p:sldId id="445" r:id="rId66"/>
    <p:sldId id="446" r:id="rId67"/>
    <p:sldId id="447" r:id="rId68"/>
    <p:sldId id="443" r:id="rId69"/>
    <p:sldId id="444" r:id="rId70"/>
    <p:sldId id="601" r:id="rId71"/>
    <p:sldId id="602" r:id="rId72"/>
    <p:sldId id="603" r:id="rId73"/>
    <p:sldId id="604" r:id="rId74"/>
    <p:sldId id="605" r:id="rId75"/>
    <p:sldId id="635" r:id="rId76"/>
    <p:sldId id="636" r:id="rId77"/>
    <p:sldId id="637" r:id="rId78"/>
    <p:sldId id="638" r:id="rId79"/>
    <p:sldId id="639" r:id="rId80"/>
    <p:sldId id="640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4F4F"/>
    <a:srgbClr val="5B9BD5"/>
    <a:srgbClr val="000000"/>
    <a:srgbClr val="FBE5D6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1" autoAdjust="0"/>
    <p:restoredTop sz="93681"/>
  </p:normalViewPr>
  <p:slideViewPr>
    <p:cSldViewPr snapToGrid="0">
      <p:cViewPr varScale="1">
        <p:scale>
          <a:sx n="118" d="100"/>
          <a:sy n="118" d="100"/>
        </p:scale>
        <p:origin x="64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A9C5B-8FBF-4C41-8F91-2246A43F3D30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D1794-161F-44DE-B2CD-8F9850CDA7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97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732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753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057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99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620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005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74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52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96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4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78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91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251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193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240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592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18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190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177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87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404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79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305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455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97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670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7490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587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351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9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81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859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7080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9520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694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371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一个模块的功能是由另一个模块所控制的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411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881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023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520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15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040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145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1150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8345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9712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960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384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0201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1795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32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765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1165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5796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1795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9876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1490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063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7187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5660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791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7305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75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9674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2267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457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8231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2639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0824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5578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7822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4100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04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7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410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60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74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54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23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24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2030"/>
            <a:ext cx="10515600" cy="4994934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9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79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98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845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91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2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30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77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4FD8A-8315-4A6D-8649-CA21EB353EAC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杭电校徽.jpg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16" y="365125"/>
            <a:ext cx="864096" cy="8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6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2.emf"/><Relationship Id="rId5" Type="http://schemas.openxmlformats.org/officeDocument/2006/relationships/image" Target="../media/image53.emf"/><Relationship Id="rId4" Type="http://schemas.openxmlformats.org/officeDocument/2006/relationships/oleObject" Target="../embeddings/oleObject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软件工程（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Software Engineering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Yuxiang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Wang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Hangzhou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Dianzi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University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4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C5EF1-F828-AC4D-883A-297FB0DE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67" y="1271181"/>
            <a:ext cx="10080466" cy="50870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DE5F89-2344-3447-B630-A21907B5C2E2}"/>
              </a:ext>
            </a:extLst>
          </p:cNvPr>
          <p:cNvSpPr txBox="1"/>
          <p:nvPr/>
        </p:nvSpPr>
        <p:spPr>
          <a:xfrm>
            <a:off x="5050464" y="1913860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8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章：维护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5B08D074-EF6E-3249-A5F8-502B854536E8}"/>
              </a:ext>
            </a:extLst>
          </p:cNvPr>
          <p:cNvCxnSpPr>
            <a:cxnSpLocks/>
          </p:cNvCxnSpPr>
          <p:nvPr/>
        </p:nvCxnSpPr>
        <p:spPr>
          <a:xfrm>
            <a:off x="3853541" y="5377544"/>
            <a:ext cx="299357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50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考试题目范围 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307CD1F5-D49D-4B85-BB47-1486229FB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537485"/>
              </p:ext>
            </p:extLst>
          </p:nvPr>
        </p:nvGraphicFramePr>
        <p:xfrm>
          <a:off x="703521" y="1374453"/>
          <a:ext cx="10590028" cy="351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1647">
                  <a:extLst>
                    <a:ext uri="{9D8B030D-6E8A-4147-A177-3AD203B41FA5}">
                      <a16:colId xmlns:a16="http://schemas.microsoft.com/office/drawing/2014/main" val="414917913"/>
                    </a:ext>
                  </a:extLst>
                </a:gridCol>
                <a:gridCol w="2998381">
                  <a:extLst>
                    <a:ext uri="{9D8B030D-6E8A-4147-A177-3AD203B41FA5}">
                      <a16:colId xmlns:a16="http://schemas.microsoft.com/office/drawing/2014/main" val="1552771896"/>
                    </a:ext>
                  </a:extLst>
                </a:gridCol>
              </a:tblGrid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历年考试概念范围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章节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733747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什么是软件，为何会出现软件工程、软件危机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PPT_1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77308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软件开发生命周期，及其模型（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瀑布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、增量、螺旋等）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591052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软件可行性分析（经济、技术、操作、运行、法律可行性）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795423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需求分析过程及其结构化方法（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数据流图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+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数据字典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+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加工逻辑说明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967612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软件设计的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模块化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（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高内聚、低耦合，内聚和耦合的分类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，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Miller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法则）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3+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书上对应章节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439270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详细设计方法（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程序流程图、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N-S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图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3+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本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ppt+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书上对应章节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976683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软件测试的目的、原则，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黑盒测试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、白盒测试，单元、集成、确认、系统测试等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8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15298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UML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面向对象设计（类图、活动图、时序图等）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4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910577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软件维护的概念，可维护性的评价指标，维护的分类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本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ppt+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书上对应章节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27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86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19297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1．软件工程学科出现的主要原因是（    ）。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A．计算机的发展	B．其他工程学科的影响         C．软件危机的出现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D．程序设计方法学的影响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33350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．软件生存周期模型有多种，下列选项中（    ）不是软件生存周期模型。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A．螺旋模型		B．增量模型	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C．功能模型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D．瀑布模型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141D11-C110-3C4C-A494-8276B3BACD73}"/>
              </a:ext>
            </a:extLst>
          </p:cNvPr>
          <p:cNvSpPr txBox="1"/>
          <p:nvPr/>
        </p:nvSpPr>
        <p:spPr>
          <a:xfrm>
            <a:off x="5826643" y="159590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5959548" y="2331973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6" name="组合 18440">
            <a:extLst>
              <a:ext uri="{FF2B5EF4-FFF2-40B4-BE49-F238E27FC236}">
                <a16:creationId xmlns:a16="http://schemas.microsoft.com/office/drawing/2014/main" id="{34D70ECE-4A43-0943-9DDE-A9E745F4BB0B}"/>
              </a:ext>
            </a:extLst>
          </p:cNvPr>
          <p:cNvGrpSpPr>
            <a:grpSpLocks/>
          </p:cNvGrpSpPr>
          <p:nvPr/>
        </p:nvGrpSpPr>
        <p:grpSpPr bwMode="auto">
          <a:xfrm>
            <a:off x="520996" y="3429000"/>
            <a:ext cx="4597462" cy="2955202"/>
            <a:chOff x="3074" y="5814"/>
            <a:chExt cx="4899" cy="3225"/>
          </a:xfrm>
        </p:grpSpPr>
        <p:sp>
          <p:nvSpPr>
            <p:cNvPr id="7" name="文本框 18441">
              <a:extLst>
                <a:ext uri="{FF2B5EF4-FFF2-40B4-BE49-F238E27FC236}">
                  <a16:creationId xmlns:a16="http://schemas.microsoft.com/office/drawing/2014/main" id="{CDE7A9A2-4B56-2A41-B0E0-04545EB32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5814"/>
              <a:ext cx="90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问题定义</a:t>
              </a:r>
            </a:p>
          </p:txBody>
        </p:sp>
        <p:sp>
          <p:nvSpPr>
            <p:cNvPr id="10" name="文本框 18442">
              <a:extLst>
                <a:ext uri="{FF2B5EF4-FFF2-40B4-BE49-F238E27FC236}">
                  <a16:creationId xmlns:a16="http://schemas.microsoft.com/office/drawing/2014/main" id="{F142F3C6-0684-7041-9474-20A4D1C4C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4" y="6282"/>
              <a:ext cx="108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可行性研究</a:t>
              </a:r>
            </a:p>
          </p:txBody>
        </p:sp>
        <p:sp>
          <p:nvSpPr>
            <p:cNvPr id="11" name="文本框 18443">
              <a:extLst>
                <a:ext uri="{FF2B5EF4-FFF2-40B4-BE49-F238E27FC236}">
                  <a16:creationId xmlns:a16="http://schemas.microsoft.com/office/drawing/2014/main" id="{7D91152D-B07C-6F4F-82AF-F18572B4AC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6" y="6750"/>
              <a:ext cx="1078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需求分析</a:t>
              </a:r>
            </a:p>
          </p:txBody>
        </p:sp>
        <p:sp>
          <p:nvSpPr>
            <p:cNvPr id="12" name="文本框 18444">
              <a:extLst>
                <a:ext uri="{FF2B5EF4-FFF2-40B4-BE49-F238E27FC236}">
                  <a16:creationId xmlns:a16="http://schemas.microsoft.com/office/drawing/2014/main" id="{E22850C1-01AB-9745-8B09-744FFDDBE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" y="7221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软件设计</a:t>
              </a:r>
            </a:p>
          </p:txBody>
        </p:sp>
        <p:sp>
          <p:nvSpPr>
            <p:cNvPr id="13" name="文本框 18445">
              <a:extLst>
                <a:ext uri="{FF2B5EF4-FFF2-40B4-BE49-F238E27FC236}">
                  <a16:creationId xmlns:a16="http://schemas.microsoft.com/office/drawing/2014/main" id="{FBD6B98B-05FA-A546-95A4-B18593BBD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6" y="7686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编码</a:t>
              </a:r>
            </a:p>
          </p:txBody>
        </p:sp>
        <p:sp>
          <p:nvSpPr>
            <p:cNvPr id="14" name="文本框 18446">
              <a:extLst>
                <a:ext uri="{FF2B5EF4-FFF2-40B4-BE49-F238E27FC236}">
                  <a16:creationId xmlns:a16="http://schemas.microsoft.com/office/drawing/2014/main" id="{392120C6-5B22-B847-8696-0E4285CD0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6" y="8134"/>
              <a:ext cx="90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软件测试</a:t>
              </a:r>
            </a:p>
          </p:txBody>
        </p:sp>
        <p:sp>
          <p:nvSpPr>
            <p:cNvPr id="15" name="文本框 18447">
              <a:extLst>
                <a:ext uri="{FF2B5EF4-FFF2-40B4-BE49-F238E27FC236}">
                  <a16:creationId xmlns:a16="http://schemas.microsoft.com/office/drawing/2014/main" id="{2B296556-D148-0747-B52C-DF2311AC33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6" y="8522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运行维护</a:t>
              </a:r>
            </a:p>
          </p:txBody>
        </p:sp>
        <p:sp>
          <p:nvSpPr>
            <p:cNvPr id="16" name="任意多边形 18448">
              <a:extLst>
                <a:ext uri="{FF2B5EF4-FFF2-40B4-BE49-F238E27FC236}">
                  <a16:creationId xmlns:a16="http://schemas.microsoft.com/office/drawing/2014/main" id="{81367261-C2E7-4048-A995-265E2BC0BC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376" y="6594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7" name="任意多边形 18449">
              <a:extLst>
                <a:ext uri="{FF2B5EF4-FFF2-40B4-BE49-F238E27FC236}">
                  <a16:creationId xmlns:a16="http://schemas.microsoft.com/office/drawing/2014/main" id="{0E1E26B6-F158-DA4E-9A50-9FE84828E0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916" y="7062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8" name="任意多边形 18450">
              <a:extLst>
                <a:ext uri="{FF2B5EF4-FFF2-40B4-BE49-F238E27FC236}">
                  <a16:creationId xmlns:a16="http://schemas.microsoft.com/office/drawing/2014/main" id="{059F36C4-BDF2-1340-A5B8-CF67E9625C1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5456" y="753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 18451">
              <a:extLst>
                <a:ext uri="{FF2B5EF4-FFF2-40B4-BE49-F238E27FC236}">
                  <a16:creationId xmlns:a16="http://schemas.microsoft.com/office/drawing/2014/main" id="{716F86D5-AEEB-B846-BE2A-76D7C24D8C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096" y="7988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直接连接符 18452">
              <a:extLst>
                <a:ext uri="{FF2B5EF4-FFF2-40B4-BE49-F238E27FC236}">
                  <a16:creationId xmlns:a16="http://schemas.microsoft.com/office/drawing/2014/main" id="{079796FE-806A-E144-B667-E0D3DBBAF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1" y="5820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直接连接符 18453">
              <a:extLst>
                <a:ext uri="{FF2B5EF4-FFF2-40B4-BE49-F238E27FC236}">
                  <a16:creationId xmlns:a16="http://schemas.microsoft.com/office/drawing/2014/main" id="{E92B0185-2399-6247-8280-03C6BB00F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4" y="6594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直接连接符 18454">
              <a:extLst>
                <a:ext uri="{FF2B5EF4-FFF2-40B4-BE49-F238E27FC236}">
                  <a16:creationId xmlns:a16="http://schemas.microsoft.com/office/drawing/2014/main" id="{4A054FC4-16FD-C54B-A07E-1DC1AE57E5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8466"/>
              <a:ext cx="30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直接连接符 18455">
              <a:extLst>
                <a:ext uri="{FF2B5EF4-FFF2-40B4-BE49-F238E27FC236}">
                  <a16:creationId xmlns:a16="http://schemas.microsoft.com/office/drawing/2014/main" id="{6AB49BFF-B94A-904F-849A-326E9305E7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8934"/>
              <a:ext cx="34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直接连接符 18456">
              <a:extLst>
                <a:ext uri="{FF2B5EF4-FFF2-40B4-BE49-F238E27FC236}">
                  <a16:creationId xmlns:a16="http://schemas.microsoft.com/office/drawing/2014/main" id="{05707171-CEF3-CC40-BB74-A88D28DA6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6" y="5814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直接连接符 18457">
              <a:extLst>
                <a:ext uri="{FF2B5EF4-FFF2-40B4-BE49-F238E27FC236}">
                  <a16:creationId xmlns:a16="http://schemas.microsoft.com/office/drawing/2014/main" id="{AD0A4273-2544-104B-A102-644994D51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6594"/>
              <a:ext cx="0" cy="18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直接连接符 18458">
              <a:extLst>
                <a:ext uri="{FF2B5EF4-FFF2-40B4-BE49-F238E27FC236}">
                  <a16:creationId xmlns:a16="http://schemas.microsoft.com/office/drawing/2014/main" id="{3D80926E-0EA0-EF4B-B7E3-C7B9D6AA3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6" y="8466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文本框 18459">
              <a:extLst>
                <a:ext uri="{FF2B5EF4-FFF2-40B4-BE49-F238E27FC236}">
                  <a16:creationId xmlns:a16="http://schemas.microsoft.com/office/drawing/2014/main" id="{51F1AC46-8521-FE43-9627-8E96AF2A8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4" y="7218"/>
              <a:ext cx="90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开发时期</a:t>
              </a:r>
            </a:p>
          </p:txBody>
        </p:sp>
        <p:sp>
          <p:nvSpPr>
            <p:cNvPr id="28" name="文本框 18460">
              <a:extLst>
                <a:ext uri="{FF2B5EF4-FFF2-40B4-BE49-F238E27FC236}">
                  <a16:creationId xmlns:a16="http://schemas.microsoft.com/office/drawing/2014/main" id="{5D84B50E-76CF-714F-90B0-AD39ED25E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6" y="8583"/>
              <a:ext cx="126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运行时期</a:t>
              </a:r>
            </a:p>
          </p:txBody>
        </p:sp>
        <p:sp>
          <p:nvSpPr>
            <p:cNvPr id="29" name="文本框 18461">
              <a:extLst>
                <a:ext uri="{FF2B5EF4-FFF2-40B4-BE49-F238E27FC236}">
                  <a16:creationId xmlns:a16="http://schemas.microsoft.com/office/drawing/2014/main" id="{380B9329-E2C8-A94D-88DD-42951CFE0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4" y="6004"/>
              <a:ext cx="67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8000"/>
                </a:lnSpc>
              </a:pPr>
              <a:r>
                <a:rPr lang="zh-CN" altLang="en-US" sz="1200" dirty="0">
                  <a:latin typeface="+mj-ea"/>
                  <a:ea typeface="+mj-ea"/>
                </a:rPr>
                <a:t>计划</a:t>
              </a:r>
            </a:p>
            <a:p>
              <a:pPr algn="ctr">
                <a:lnSpc>
                  <a:spcPct val="88000"/>
                </a:lnSpc>
              </a:pPr>
              <a:r>
                <a:rPr lang="zh-CN" altLang="en-US" sz="1200" dirty="0">
                  <a:latin typeface="+mj-ea"/>
                  <a:ea typeface="+mj-ea"/>
                </a:rPr>
                <a:t>时期</a:t>
              </a:r>
            </a:p>
          </p:txBody>
        </p:sp>
        <p:sp>
          <p:nvSpPr>
            <p:cNvPr id="30" name="任意多边形 18462">
              <a:extLst>
                <a:ext uri="{FF2B5EF4-FFF2-40B4-BE49-F238E27FC236}">
                  <a16:creationId xmlns:a16="http://schemas.microsoft.com/office/drawing/2014/main" id="{310BFF7A-9FC6-0A47-BD10-5BC3A26E2A2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374" y="6594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 18463">
              <a:extLst>
                <a:ext uri="{FF2B5EF4-FFF2-40B4-BE49-F238E27FC236}">
                  <a16:creationId xmlns:a16="http://schemas.microsoft.com/office/drawing/2014/main" id="{A170D012-5B61-0648-84BD-38E4BB9D4A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834" y="6126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 18464">
              <a:extLst>
                <a:ext uri="{FF2B5EF4-FFF2-40B4-BE49-F238E27FC236}">
                  <a16:creationId xmlns:a16="http://schemas.microsoft.com/office/drawing/2014/main" id="{C47633AB-00A8-3645-8172-B37EDBA6C0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6914" y="7852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 18465">
              <a:extLst>
                <a:ext uri="{FF2B5EF4-FFF2-40B4-BE49-F238E27FC236}">
                  <a16:creationId xmlns:a16="http://schemas.microsoft.com/office/drawing/2014/main" id="{490C3B2D-ECA9-9945-A04D-72AB6B1E79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6384" y="740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 18466">
              <a:extLst>
                <a:ext uri="{FF2B5EF4-FFF2-40B4-BE49-F238E27FC236}">
                  <a16:creationId xmlns:a16="http://schemas.microsoft.com/office/drawing/2014/main" id="{C08F6BF6-6518-314D-8FC9-A78948FDE3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5844" y="6936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 18467">
              <a:extLst>
                <a:ext uri="{FF2B5EF4-FFF2-40B4-BE49-F238E27FC236}">
                  <a16:creationId xmlns:a16="http://schemas.microsoft.com/office/drawing/2014/main" id="{C4036209-D8F9-DF4E-A92E-AA71C57849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4664" y="600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 18468">
              <a:extLst>
                <a:ext uri="{FF2B5EF4-FFF2-40B4-BE49-F238E27FC236}">
                  <a16:creationId xmlns:a16="http://schemas.microsoft.com/office/drawing/2014/main" id="{435FA862-0F22-4A47-9869-808EE67503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5294" y="6478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 18469">
              <a:extLst>
                <a:ext uri="{FF2B5EF4-FFF2-40B4-BE49-F238E27FC236}">
                  <a16:creationId xmlns:a16="http://schemas.microsoft.com/office/drawing/2014/main" id="{2AA32859-DF7A-1E4A-8379-89AB2518DA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574" y="8572"/>
              <a:ext cx="972" cy="467"/>
            </a:xfrm>
            <a:custGeom>
              <a:avLst/>
              <a:gdLst>
                <a:gd name="T0" fmla="*/ 0 w 42659"/>
                <a:gd name="T1" fmla="*/ 16798 h 42019"/>
                <a:gd name="T2" fmla="*/ 21059 w 42659"/>
                <a:gd name="T3" fmla="*/ 0 h 42019"/>
                <a:gd name="T4" fmla="*/ 42659 w 42659"/>
                <a:gd name="T5" fmla="*/ 21600 h 42019"/>
                <a:gd name="T6" fmla="*/ 28111 w 42659"/>
                <a:gd name="T7" fmla="*/ 42022 h 42019"/>
                <a:gd name="T8" fmla="*/ 0 w 42659"/>
                <a:gd name="T9" fmla="*/ 16798 h 42019"/>
                <a:gd name="T10" fmla="*/ 21059 w 42659"/>
                <a:gd name="T11" fmla="*/ 0 h 42019"/>
                <a:gd name="T12" fmla="*/ 42659 w 42659"/>
                <a:gd name="T13" fmla="*/ 21600 h 42019"/>
                <a:gd name="T14" fmla="*/ 28111 w 42659"/>
                <a:gd name="T15" fmla="*/ 42022 h 42019"/>
                <a:gd name="T16" fmla="*/ 21059 w 42659"/>
                <a:gd name="T17" fmla="*/ 21600 h 4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59" h="42019" fill="none">
                  <a:moveTo>
                    <a:pt x="0" y="16798"/>
                  </a:moveTo>
                  <a:cubicBezTo>
                    <a:pt x="2185" y="7174"/>
                    <a:pt x="10784" y="0"/>
                    <a:pt x="21059" y="0"/>
                  </a:cubicBezTo>
                  <a:cubicBezTo>
                    <a:pt x="32988" y="0"/>
                    <a:pt x="42659" y="9671"/>
                    <a:pt x="42659" y="21600"/>
                  </a:cubicBezTo>
                  <a:cubicBezTo>
                    <a:pt x="42659" y="31061"/>
                    <a:pt x="36576" y="39102"/>
                    <a:pt x="28111" y="42022"/>
                  </a:cubicBezTo>
                </a:path>
                <a:path w="42659" h="42019" stroke="0">
                  <a:moveTo>
                    <a:pt x="0" y="16798"/>
                  </a:moveTo>
                  <a:cubicBezTo>
                    <a:pt x="2185" y="7174"/>
                    <a:pt x="10784" y="0"/>
                    <a:pt x="21059" y="0"/>
                  </a:cubicBezTo>
                  <a:cubicBezTo>
                    <a:pt x="32988" y="0"/>
                    <a:pt x="42659" y="9671"/>
                    <a:pt x="42659" y="21600"/>
                  </a:cubicBezTo>
                  <a:cubicBezTo>
                    <a:pt x="42659" y="31061"/>
                    <a:pt x="36576" y="39102"/>
                    <a:pt x="28111" y="42022"/>
                  </a:cubicBezTo>
                  <a:lnTo>
                    <a:pt x="21059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 18470">
              <a:extLst>
                <a:ext uri="{FF2B5EF4-FFF2-40B4-BE49-F238E27FC236}">
                  <a16:creationId xmlns:a16="http://schemas.microsoft.com/office/drawing/2014/main" id="{9FC93E8B-028C-1243-87B1-496DDC5B6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7384" y="826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9836793E-1D39-DD45-97B4-D2CA85D3C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83" y="2916748"/>
            <a:ext cx="5558707" cy="3741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8A239E6-E210-6045-A7D4-C10BAD936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7534" y="1680432"/>
            <a:ext cx="3002866" cy="6500003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11D4F69E-0866-6D4A-8FF5-FCB17AB6C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506" y="2956803"/>
            <a:ext cx="5512915" cy="365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42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19297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在软件开发的各种资源中，（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D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）是最重要的资源。 </a:t>
            </a:r>
          </a:p>
          <a:p>
            <a:endParaRPr lang="zh-CN" altLang="en-US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A.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开发工具    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B.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方法    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C.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硬件环境    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D.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人员</a:t>
            </a:r>
          </a:p>
          <a:p>
            <a:endParaRPr lang="zh-CN" altLang="en-US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141D11-C110-3C4C-A494-8276B3BACD73}"/>
              </a:ext>
            </a:extLst>
          </p:cNvPr>
          <p:cNvSpPr txBox="1"/>
          <p:nvPr/>
        </p:nvSpPr>
        <p:spPr>
          <a:xfrm>
            <a:off x="4924600" y="1879586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70E2C3-3DC6-AA45-A2ED-A7C63B2F02E7}"/>
              </a:ext>
            </a:extLst>
          </p:cNvPr>
          <p:cNvSpPr txBox="1"/>
          <p:nvPr/>
        </p:nvSpPr>
        <p:spPr>
          <a:xfrm>
            <a:off x="1494306" y="3244334"/>
            <a:ext cx="756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有少量题类似这种，可能在书上不一定会留意到，但是靠感觉也能答对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953047-D14C-704E-BB68-02405B0B2F77}"/>
              </a:ext>
            </a:extLst>
          </p:cNvPr>
          <p:cNvSpPr/>
          <p:nvPr/>
        </p:nvSpPr>
        <p:spPr>
          <a:xfrm>
            <a:off x="3374571" y="1387143"/>
            <a:ext cx="283029" cy="343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86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19297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．软件开发的结构化生命周期方法将软件生命周期划分成（    ）。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A．软件定义阶段、软件开发阶段、运行维护阶段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B．软件定义阶段、软件编码阶段、软件测试阶段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C．总体设计阶段、详细设计阶段、编码调试阶段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D．需求分析阶段、系统设计阶段、编码测试阶段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141D11-C110-3C4C-A494-8276B3BACD73}"/>
              </a:ext>
            </a:extLst>
          </p:cNvPr>
          <p:cNvSpPr txBox="1"/>
          <p:nvPr/>
        </p:nvSpPr>
        <p:spPr>
          <a:xfrm>
            <a:off x="5213523" y="1496052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BA2C665-A6EC-E542-8517-5EE0B458E67D}"/>
              </a:ext>
            </a:extLst>
          </p:cNvPr>
          <p:cNvGrpSpPr/>
          <p:nvPr/>
        </p:nvGrpSpPr>
        <p:grpSpPr>
          <a:xfrm>
            <a:off x="595423" y="2955851"/>
            <a:ext cx="10322442" cy="4106260"/>
            <a:chOff x="457203" y="2455185"/>
            <a:chExt cx="10896597" cy="448996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6B4264D1-7051-CA4E-BB53-89A4DF218DA3}"/>
                </a:ext>
              </a:extLst>
            </p:cNvPr>
            <p:cNvGrpSpPr/>
            <p:nvPr/>
          </p:nvGrpSpPr>
          <p:grpSpPr>
            <a:xfrm>
              <a:off x="1124956" y="2907464"/>
              <a:ext cx="10102516" cy="3585410"/>
              <a:chOff x="3236495" y="2550695"/>
              <a:chExt cx="5642810" cy="3104147"/>
            </a:xfrm>
          </p:grpSpPr>
          <p:cxnSp>
            <p:nvCxnSpPr>
              <p:cNvPr id="54" name="直接箭头连接符 10">
                <a:extLst>
                  <a:ext uri="{FF2B5EF4-FFF2-40B4-BE49-F238E27FC236}">
                    <a16:creationId xmlns:a16="http://schemas.microsoft.com/office/drawing/2014/main" id="{885B9D0E-8411-4A42-BEBC-B43847D2B222}"/>
                  </a:ext>
                </a:extLst>
              </p:cNvPr>
              <p:cNvCxnSpPr/>
              <p:nvPr/>
            </p:nvCxnSpPr>
            <p:spPr>
              <a:xfrm flipV="1">
                <a:off x="3236495" y="2550695"/>
                <a:ext cx="0" cy="307281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12">
                <a:extLst>
                  <a:ext uri="{FF2B5EF4-FFF2-40B4-BE49-F238E27FC236}">
                    <a16:creationId xmlns:a16="http://schemas.microsoft.com/office/drawing/2014/main" id="{CFD5E380-6525-E345-B76F-B1F0FDBAF983}"/>
                  </a:ext>
                </a:extLst>
              </p:cNvPr>
              <p:cNvCxnSpPr/>
              <p:nvPr/>
            </p:nvCxnSpPr>
            <p:spPr>
              <a:xfrm>
                <a:off x="3236495" y="5623511"/>
                <a:ext cx="5642810" cy="3133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A00F585-0B74-4840-B714-177A53D5534C}"/>
                </a:ext>
              </a:extLst>
            </p:cNvPr>
            <p:cNvSpPr txBox="1"/>
            <p:nvPr/>
          </p:nvSpPr>
          <p:spPr>
            <a:xfrm>
              <a:off x="10451431" y="6575821"/>
              <a:ext cx="902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Time</a:t>
              </a:r>
              <a:endParaRPr lang="zh-CN" altLang="en-US" sz="16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46DE20C-E468-764C-8B44-98AD642E4478}"/>
                </a:ext>
              </a:extLst>
            </p:cNvPr>
            <p:cNvSpPr txBox="1"/>
            <p:nvPr/>
          </p:nvSpPr>
          <p:spPr>
            <a:xfrm>
              <a:off x="457203" y="2455185"/>
              <a:ext cx="1335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Operations</a:t>
              </a:r>
              <a:endParaRPr lang="zh-CN" altLang="en-US" sz="16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1A0D6BD-1C24-4A42-86AA-87EBE1FF79A1}"/>
                </a:ext>
              </a:extLst>
            </p:cNvPr>
            <p:cNvSpPr/>
            <p:nvPr/>
          </p:nvSpPr>
          <p:spPr>
            <a:xfrm>
              <a:off x="1359575" y="5838310"/>
              <a:ext cx="1229225" cy="3850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可行性研究</a:t>
              </a:r>
            </a:p>
          </p:txBody>
        </p:sp>
        <p:cxnSp>
          <p:nvCxnSpPr>
            <p:cNvPr id="36" name="直接连接符 22">
              <a:extLst>
                <a:ext uri="{FF2B5EF4-FFF2-40B4-BE49-F238E27FC236}">
                  <a16:creationId xmlns:a16="http://schemas.microsoft.com/office/drawing/2014/main" id="{A9794B7D-C02F-B048-9EA9-49296C5EC89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440" y="2907464"/>
              <a:ext cx="12032" cy="35673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23">
              <a:extLst>
                <a:ext uri="{FF2B5EF4-FFF2-40B4-BE49-F238E27FC236}">
                  <a16:creationId xmlns:a16="http://schemas.microsoft.com/office/drawing/2014/main" id="{EF550AE7-6F50-D44D-9DCB-D24AE95FF662}"/>
                </a:ext>
              </a:extLst>
            </p:cNvPr>
            <p:cNvCxnSpPr>
              <a:cxnSpLocks/>
            </p:cNvCxnSpPr>
            <p:nvPr/>
          </p:nvCxnSpPr>
          <p:spPr>
            <a:xfrm>
              <a:off x="9230226" y="2919496"/>
              <a:ext cx="12032" cy="35673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24">
              <a:extLst>
                <a:ext uri="{FF2B5EF4-FFF2-40B4-BE49-F238E27FC236}">
                  <a16:creationId xmlns:a16="http://schemas.microsoft.com/office/drawing/2014/main" id="{888E54AF-DAA5-FD41-8AE4-B20340B9F8AE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616" y="2919496"/>
              <a:ext cx="12032" cy="35673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98B64E3-D6BE-9448-BEC7-B83D5A78035C}"/>
                </a:ext>
              </a:extLst>
            </p:cNvPr>
            <p:cNvSpPr/>
            <p:nvPr/>
          </p:nvSpPr>
          <p:spPr>
            <a:xfrm>
              <a:off x="1359575" y="5239639"/>
              <a:ext cx="1229225" cy="3850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问题定义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37CC110-2906-F744-ADE0-A2F45E8994B2}"/>
                </a:ext>
              </a:extLst>
            </p:cNvPr>
            <p:cNvSpPr/>
            <p:nvPr/>
          </p:nvSpPr>
          <p:spPr>
            <a:xfrm>
              <a:off x="3100141" y="5838309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需求分析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B7749A7-2D49-A042-A141-6C7EA54F42A8}"/>
                </a:ext>
              </a:extLst>
            </p:cNvPr>
            <p:cNvSpPr/>
            <p:nvPr/>
          </p:nvSpPr>
          <p:spPr>
            <a:xfrm>
              <a:off x="4634166" y="5837312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详细设计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D12FC81-83B6-0E41-AEBF-D2CCD38FD1C0}"/>
                </a:ext>
              </a:extLst>
            </p:cNvPr>
            <p:cNvSpPr/>
            <p:nvPr/>
          </p:nvSpPr>
          <p:spPr>
            <a:xfrm>
              <a:off x="4634166" y="5273293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总体设计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A6C4F4-667A-B94C-ABB8-0387637085F3}"/>
                </a:ext>
              </a:extLst>
            </p:cNvPr>
            <p:cNvSpPr/>
            <p:nvPr/>
          </p:nvSpPr>
          <p:spPr>
            <a:xfrm>
              <a:off x="6184234" y="5847302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编码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0E7F246-64AB-8E40-89C1-399583CD5FC6}"/>
                </a:ext>
              </a:extLst>
            </p:cNvPr>
            <p:cNvSpPr/>
            <p:nvPr/>
          </p:nvSpPr>
          <p:spPr>
            <a:xfrm>
              <a:off x="7764380" y="5857094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单元测试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C200ACD-338F-9640-ACF7-4B26D1C28D89}"/>
                </a:ext>
              </a:extLst>
            </p:cNvPr>
            <p:cNvSpPr/>
            <p:nvPr/>
          </p:nvSpPr>
          <p:spPr>
            <a:xfrm>
              <a:off x="7764381" y="5274474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集成测试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CF761B6-9BD2-754E-B140-5CC18D26BE7C}"/>
                </a:ext>
              </a:extLst>
            </p:cNvPr>
            <p:cNvSpPr/>
            <p:nvPr/>
          </p:nvSpPr>
          <p:spPr>
            <a:xfrm>
              <a:off x="7772400" y="4691335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系统测试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014A69E-DCC2-3E42-AB77-7FAFF68FAEA8}"/>
                </a:ext>
              </a:extLst>
            </p:cNvPr>
            <p:cNvSpPr/>
            <p:nvPr/>
          </p:nvSpPr>
          <p:spPr>
            <a:xfrm>
              <a:off x="9493918" y="5837312"/>
              <a:ext cx="1229225" cy="38501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运行与维护</a:t>
              </a:r>
            </a:p>
          </p:txBody>
        </p:sp>
        <p:cxnSp>
          <p:nvCxnSpPr>
            <p:cNvPr id="48" name="直接连接符 35">
              <a:extLst>
                <a:ext uri="{FF2B5EF4-FFF2-40B4-BE49-F238E27FC236}">
                  <a16:creationId xmlns:a16="http://schemas.microsoft.com/office/drawing/2014/main" id="{CAFB09CF-A49F-C14F-BBD3-4E9CD5A3B0EA}"/>
                </a:ext>
              </a:extLst>
            </p:cNvPr>
            <p:cNvCxnSpPr>
              <a:cxnSpLocks/>
            </p:cNvCxnSpPr>
            <p:nvPr/>
          </p:nvCxnSpPr>
          <p:spPr>
            <a:xfrm>
              <a:off x="1124955" y="3497009"/>
              <a:ext cx="172051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36">
              <a:extLst>
                <a:ext uri="{FF2B5EF4-FFF2-40B4-BE49-F238E27FC236}">
                  <a16:creationId xmlns:a16="http://schemas.microsoft.com/office/drawing/2014/main" id="{3B8BD420-4F77-CA4D-98C9-53D1743CEF16}"/>
                </a:ext>
              </a:extLst>
            </p:cNvPr>
            <p:cNvCxnSpPr>
              <a:cxnSpLocks/>
            </p:cNvCxnSpPr>
            <p:nvPr/>
          </p:nvCxnSpPr>
          <p:spPr>
            <a:xfrm>
              <a:off x="2833440" y="3497009"/>
              <a:ext cx="640881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38">
              <a:extLst>
                <a:ext uri="{FF2B5EF4-FFF2-40B4-BE49-F238E27FC236}">
                  <a16:creationId xmlns:a16="http://schemas.microsoft.com/office/drawing/2014/main" id="{923B7CE1-F99F-1D46-AFD0-8558860CE142}"/>
                </a:ext>
              </a:extLst>
            </p:cNvPr>
            <p:cNvCxnSpPr>
              <a:cxnSpLocks/>
            </p:cNvCxnSpPr>
            <p:nvPr/>
          </p:nvCxnSpPr>
          <p:spPr>
            <a:xfrm>
              <a:off x="9242258" y="3492999"/>
              <a:ext cx="1660357" cy="40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637AF69-02B2-1B43-B162-8C8C92F9C867}"/>
                </a:ext>
              </a:extLst>
            </p:cNvPr>
            <p:cNvSpPr txBox="1"/>
            <p:nvPr/>
          </p:nvSpPr>
          <p:spPr>
            <a:xfrm>
              <a:off x="1399674" y="3545708"/>
              <a:ext cx="122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计划周期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A1DD5FF-DEBC-6645-B1B7-D1095099F63D}"/>
                </a:ext>
              </a:extLst>
            </p:cNvPr>
            <p:cNvSpPr txBox="1"/>
            <p:nvPr/>
          </p:nvSpPr>
          <p:spPr>
            <a:xfrm>
              <a:off x="5264826" y="3056578"/>
              <a:ext cx="122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开发周期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27DD2AE-05D4-7B43-BDEE-E817FE71B5BB}"/>
                </a:ext>
              </a:extLst>
            </p:cNvPr>
            <p:cNvSpPr txBox="1"/>
            <p:nvPr/>
          </p:nvSpPr>
          <p:spPr>
            <a:xfrm>
              <a:off x="9470859" y="3545708"/>
              <a:ext cx="122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运行周期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5E1BF94-DC90-B74D-A270-EF7B240F6CBE}"/>
              </a:ext>
            </a:extLst>
          </p:cNvPr>
          <p:cNvSpPr txBox="1"/>
          <p:nvPr/>
        </p:nvSpPr>
        <p:spPr>
          <a:xfrm>
            <a:off x="1364061" y="4427244"/>
            <a:ext cx="131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定义阶段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7FE9CEF-1F86-E14E-869F-2CC60B7201A8}"/>
              </a:ext>
            </a:extLst>
          </p:cNvPr>
          <p:cNvSpPr txBox="1"/>
          <p:nvPr/>
        </p:nvSpPr>
        <p:spPr>
          <a:xfrm>
            <a:off x="5074845" y="4419885"/>
            <a:ext cx="131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开发阶段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F660E58-68AA-314D-884D-03738A940077}"/>
              </a:ext>
            </a:extLst>
          </p:cNvPr>
          <p:cNvSpPr txBox="1"/>
          <p:nvPr/>
        </p:nvSpPr>
        <p:spPr>
          <a:xfrm>
            <a:off x="8793515" y="4418307"/>
            <a:ext cx="187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运行维护阶段</a:t>
            </a:r>
          </a:p>
        </p:txBody>
      </p:sp>
    </p:spTree>
    <p:extLst>
      <p:ext uri="{BB962C8B-B14F-4D97-AF65-F5344CB8AC3E}">
        <p14:creationId xmlns:p14="http://schemas.microsoft.com/office/powerpoint/2010/main" val="19231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1929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4．在软件的可行性研究中，可以从不同的角度对软件进行研究，其中，从软件的功能可行性角度考虑的是（    ）。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A．经济可行性			B．技术可行性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C．操作可行性			D．法律可行性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141D11-C110-3C4C-A494-8276B3BACD73}"/>
              </a:ext>
            </a:extLst>
          </p:cNvPr>
          <p:cNvSpPr txBox="1"/>
          <p:nvPr/>
        </p:nvSpPr>
        <p:spPr>
          <a:xfrm>
            <a:off x="4114802" y="1591289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BAE42A5E-EADC-AE47-AD37-C55774920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19073"/>
              </p:ext>
            </p:extLst>
          </p:nvPr>
        </p:nvGraphicFramePr>
        <p:xfrm>
          <a:off x="3633773" y="3833334"/>
          <a:ext cx="2152297" cy="1993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297">
                  <a:extLst>
                    <a:ext uri="{9D8B030D-6E8A-4147-A177-3AD203B41FA5}">
                      <a16:colId xmlns:a16="http://schemas.microsoft.com/office/drawing/2014/main" val="2644421242"/>
                    </a:ext>
                  </a:extLst>
                </a:gridCol>
              </a:tblGrid>
              <a:tr h="398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可行性分析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82023"/>
                  </a:ext>
                </a:extLst>
              </a:tr>
              <a:tr h="3987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技术可行性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05973"/>
                  </a:ext>
                </a:extLst>
              </a:tr>
              <a:tr h="3987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经济可行性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91615"/>
                  </a:ext>
                </a:extLst>
              </a:tr>
              <a:tr h="398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运行可行性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588421"/>
                  </a:ext>
                </a:extLst>
              </a:tr>
              <a:tr h="398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法律可行性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693419"/>
                  </a:ext>
                </a:extLst>
              </a:tr>
            </a:tbl>
          </a:graphicData>
        </a:graphic>
      </p:graphicFrame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3B431F8-9C79-9548-9371-F099BA300296}"/>
              </a:ext>
            </a:extLst>
          </p:cNvPr>
          <p:cNvGrpSpPr/>
          <p:nvPr/>
        </p:nvGrpSpPr>
        <p:grpSpPr>
          <a:xfrm>
            <a:off x="5810132" y="2218140"/>
            <a:ext cx="4231911" cy="2187528"/>
            <a:chOff x="6533148" y="1807249"/>
            <a:chExt cx="4680494" cy="2367708"/>
          </a:xfrm>
        </p:grpSpPr>
        <p:sp>
          <p:nvSpPr>
            <p:cNvPr id="105" name="任意多边形 3">
              <a:extLst>
                <a:ext uri="{FF2B5EF4-FFF2-40B4-BE49-F238E27FC236}">
                  <a16:creationId xmlns:a16="http://schemas.microsoft.com/office/drawing/2014/main" id="{0661C6C6-21B8-D845-82EB-1AD81B89D3EB}"/>
                </a:ext>
              </a:extLst>
            </p:cNvPr>
            <p:cNvSpPr/>
            <p:nvPr/>
          </p:nvSpPr>
          <p:spPr>
            <a:xfrm>
              <a:off x="6533148" y="2301262"/>
              <a:ext cx="1378580" cy="1873695"/>
            </a:xfrm>
            <a:custGeom>
              <a:avLst/>
              <a:gdLst>
                <a:gd name="connsiteX0" fmla="*/ 0 w 1804737"/>
                <a:gd name="connsiteY0" fmla="*/ 2466474 h 2466474"/>
                <a:gd name="connsiteX1" fmla="*/ 493295 w 1804737"/>
                <a:gd name="connsiteY1" fmla="*/ 2093495 h 2466474"/>
                <a:gd name="connsiteX2" fmla="*/ 1022685 w 1804737"/>
                <a:gd name="connsiteY2" fmla="*/ 830179 h 2466474"/>
                <a:gd name="connsiteX3" fmla="*/ 1804737 w 1804737"/>
                <a:gd name="connsiteY3" fmla="*/ 0 h 246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4737" h="2466474">
                  <a:moveTo>
                    <a:pt x="0" y="2466474"/>
                  </a:moveTo>
                  <a:cubicBezTo>
                    <a:pt x="161424" y="2416342"/>
                    <a:pt x="322848" y="2366211"/>
                    <a:pt x="493295" y="2093495"/>
                  </a:cubicBezTo>
                  <a:cubicBezTo>
                    <a:pt x="663742" y="1820779"/>
                    <a:pt x="804111" y="1179095"/>
                    <a:pt x="1022685" y="830179"/>
                  </a:cubicBezTo>
                  <a:cubicBezTo>
                    <a:pt x="1241259" y="481263"/>
                    <a:pt x="1522998" y="240631"/>
                    <a:pt x="1804737" y="0"/>
                  </a:cubicBez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D1614FE0-1003-DE44-965D-A2FB27EC7872}"/>
                </a:ext>
              </a:extLst>
            </p:cNvPr>
            <p:cNvSpPr txBox="1"/>
            <p:nvPr/>
          </p:nvSpPr>
          <p:spPr>
            <a:xfrm>
              <a:off x="8032250" y="1807249"/>
              <a:ext cx="3181392" cy="738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技术的实用性、合理性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现有技术完成项目的风险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开发人员的技术基础</a:t>
              </a: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8D7FEA3-318D-A440-BA01-901EA28FF8B0}"/>
              </a:ext>
            </a:extLst>
          </p:cNvPr>
          <p:cNvGrpSpPr/>
          <p:nvPr/>
        </p:nvGrpSpPr>
        <p:grpSpPr>
          <a:xfrm>
            <a:off x="5798101" y="3435533"/>
            <a:ext cx="4243940" cy="1428997"/>
            <a:chOff x="6521116" y="3087119"/>
            <a:chExt cx="4693798" cy="1546698"/>
          </a:xfrm>
        </p:grpSpPr>
        <p:sp>
          <p:nvSpPr>
            <p:cNvPr id="108" name="任意多边形 6">
              <a:extLst>
                <a:ext uri="{FF2B5EF4-FFF2-40B4-BE49-F238E27FC236}">
                  <a16:creationId xmlns:a16="http://schemas.microsoft.com/office/drawing/2014/main" id="{3193D3A7-144E-0342-9EAA-8E5C57E0EE75}"/>
                </a:ext>
              </a:extLst>
            </p:cNvPr>
            <p:cNvSpPr/>
            <p:nvPr/>
          </p:nvSpPr>
          <p:spPr>
            <a:xfrm>
              <a:off x="6521116" y="3517686"/>
              <a:ext cx="1378580" cy="1116131"/>
            </a:xfrm>
            <a:custGeom>
              <a:avLst/>
              <a:gdLst>
                <a:gd name="connsiteX0" fmla="*/ 0 w 1467852"/>
                <a:gd name="connsiteY0" fmla="*/ 1696452 h 1710143"/>
                <a:gd name="connsiteX1" fmla="*/ 481263 w 1467852"/>
                <a:gd name="connsiteY1" fmla="*/ 1503947 h 1710143"/>
                <a:gd name="connsiteX2" fmla="*/ 1106905 w 1467852"/>
                <a:gd name="connsiteY2" fmla="*/ 264694 h 1710143"/>
                <a:gd name="connsiteX3" fmla="*/ 1467852 w 1467852"/>
                <a:gd name="connsiteY3" fmla="*/ 0 h 17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7852" h="1710143">
                  <a:moveTo>
                    <a:pt x="0" y="1696452"/>
                  </a:moveTo>
                  <a:cubicBezTo>
                    <a:pt x="148389" y="1719512"/>
                    <a:pt x="296779" y="1742573"/>
                    <a:pt x="481263" y="1503947"/>
                  </a:cubicBezTo>
                  <a:cubicBezTo>
                    <a:pt x="665747" y="1265321"/>
                    <a:pt x="942474" y="515352"/>
                    <a:pt x="1106905" y="264694"/>
                  </a:cubicBezTo>
                  <a:cubicBezTo>
                    <a:pt x="1271336" y="14036"/>
                    <a:pt x="1369594" y="7018"/>
                    <a:pt x="1467852" y="0"/>
                  </a:cubicBez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8B681417-BC10-1D4F-A892-E59803E08763}"/>
                </a:ext>
              </a:extLst>
            </p:cNvPr>
            <p:cNvSpPr txBox="1"/>
            <p:nvPr/>
          </p:nvSpPr>
          <p:spPr>
            <a:xfrm>
              <a:off x="8033522" y="3087119"/>
              <a:ext cx="3181392" cy="738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软件开发成本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软件维护成本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经济效益、社会效益</a:t>
              </a: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79C5DCE-8259-0949-A112-A5E8B6B69ABA}"/>
              </a:ext>
            </a:extLst>
          </p:cNvPr>
          <p:cNvGrpSpPr/>
          <p:nvPr/>
        </p:nvGrpSpPr>
        <p:grpSpPr>
          <a:xfrm>
            <a:off x="5786070" y="4606040"/>
            <a:ext cx="4263150" cy="617777"/>
            <a:chOff x="6509084" y="4324444"/>
            <a:chExt cx="4715044" cy="668661"/>
          </a:xfrm>
        </p:grpSpPr>
        <p:sp>
          <p:nvSpPr>
            <p:cNvPr id="111" name="任意多边形 7">
              <a:extLst>
                <a:ext uri="{FF2B5EF4-FFF2-40B4-BE49-F238E27FC236}">
                  <a16:creationId xmlns:a16="http://schemas.microsoft.com/office/drawing/2014/main" id="{687AB9AC-6C29-AB41-9034-0E605669E2BE}"/>
                </a:ext>
              </a:extLst>
            </p:cNvPr>
            <p:cNvSpPr/>
            <p:nvPr/>
          </p:nvSpPr>
          <p:spPr>
            <a:xfrm>
              <a:off x="6509084" y="4579113"/>
              <a:ext cx="1479884" cy="413992"/>
            </a:xfrm>
            <a:custGeom>
              <a:avLst/>
              <a:gdLst>
                <a:gd name="connsiteX0" fmla="*/ 0 w 1479884"/>
                <a:gd name="connsiteY0" fmla="*/ 413992 h 413992"/>
                <a:gd name="connsiteX1" fmla="*/ 757990 w 1479884"/>
                <a:gd name="connsiteY1" fmla="*/ 305708 h 413992"/>
                <a:gd name="connsiteX2" fmla="*/ 1239253 w 1479884"/>
                <a:gd name="connsiteY2" fmla="*/ 41013 h 413992"/>
                <a:gd name="connsiteX3" fmla="*/ 1479884 w 1479884"/>
                <a:gd name="connsiteY3" fmla="*/ 4919 h 41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884" h="413992">
                  <a:moveTo>
                    <a:pt x="0" y="413992"/>
                  </a:moveTo>
                  <a:cubicBezTo>
                    <a:pt x="275724" y="390931"/>
                    <a:pt x="551448" y="367871"/>
                    <a:pt x="757990" y="305708"/>
                  </a:cubicBezTo>
                  <a:cubicBezTo>
                    <a:pt x="964532" y="243545"/>
                    <a:pt x="1118937" y="91144"/>
                    <a:pt x="1239253" y="41013"/>
                  </a:cubicBezTo>
                  <a:cubicBezTo>
                    <a:pt x="1359569" y="-9118"/>
                    <a:pt x="1419726" y="-2100"/>
                    <a:pt x="1479884" y="4919"/>
                  </a:cubicBez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AEDCF639-B478-8B41-B16A-3E3D0C283BB3}"/>
                </a:ext>
              </a:extLst>
            </p:cNvPr>
            <p:cNvSpPr txBox="1"/>
            <p:nvPr/>
          </p:nvSpPr>
          <p:spPr>
            <a:xfrm>
              <a:off x="8042736" y="4324444"/>
              <a:ext cx="3181392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判断交付后能否在需求方正常运行和使用</a:t>
              </a:r>
              <a:endParaRPr lang="en-US" altLang="zh-CN" sz="1400" dirty="0">
                <a:latin typeface="+mj-ea"/>
                <a:ea typeface="+mj-ea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B56995A5-8675-E34D-9A79-F65730B518E2}"/>
              </a:ext>
            </a:extLst>
          </p:cNvPr>
          <p:cNvGrpSpPr/>
          <p:nvPr/>
        </p:nvGrpSpPr>
        <p:grpSpPr>
          <a:xfrm>
            <a:off x="5810134" y="5673293"/>
            <a:ext cx="4241394" cy="782671"/>
            <a:chOff x="6533147" y="5378116"/>
            <a:chExt cx="4690981" cy="847136"/>
          </a:xfrm>
        </p:grpSpPr>
        <p:sp>
          <p:nvSpPr>
            <p:cNvPr id="114" name="任意多边形 9">
              <a:extLst>
                <a:ext uri="{FF2B5EF4-FFF2-40B4-BE49-F238E27FC236}">
                  <a16:creationId xmlns:a16="http://schemas.microsoft.com/office/drawing/2014/main" id="{F1FF68C2-71E0-A047-A82B-73A822D60806}"/>
                </a:ext>
              </a:extLst>
            </p:cNvPr>
            <p:cNvSpPr/>
            <p:nvPr/>
          </p:nvSpPr>
          <p:spPr>
            <a:xfrm>
              <a:off x="6533147" y="5378116"/>
              <a:ext cx="1455821" cy="529389"/>
            </a:xfrm>
            <a:custGeom>
              <a:avLst/>
              <a:gdLst>
                <a:gd name="connsiteX0" fmla="*/ 0 w 1455821"/>
                <a:gd name="connsiteY0" fmla="*/ 0 h 529389"/>
                <a:gd name="connsiteX1" fmla="*/ 770021 w 1455821"/>
                <a:gd name="connsiteY1" fmla="*/ 96252 h 529389"/>
                <a:gd name="connsiteX2" fmla="*/ 1215190 w 1455821"/>
                <a:gd name="connsiteY2" fmla="*/ 409073 h 529389"/>
                <a:gd name="connsiteX3" fmla="*/ 1455821 w 1455821"/>
                <a:gd name="connsiteY3" fmla="*/ 529389 h 52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821" h="529389">
                  <a:moveTo>
                    <a:pt x="0" y="0"/>
                  </a:moveTo>
                  <a:cubicBezTo>
                    <a:pt x="283744" y="14036"/>
                    <a:pt x="567489" y="28073"/>
                    <a:pt x="770021" y="96252"/>
                  </a:cubicBezTo>
                  <a:cubicBezTo>
                    <a:pt x="972553" y="164431"/>
                    <a:pt x="1100890" y="336884"/>
                    <a:pt x="1215190" y="409073"/>
                  </a:cubicBezTo>
                  <a:cubicBezTo>
                    <a:pt x="1329490" y="481263"/>
                    <a:pt x="1392655" y="505326"/>
                    <a:pt x="1455821" y="529389"/>
                  </a:cubicBez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E16C7064-983A-0A46-822E-545EA432659F}"/>
                </a:ext>
              </a:extLst>
            </p:cNvPr>
            <p:cNvSpPr txBox="1"/>
            <p:nvPr/>
          </p:nvSpPr>
          <p:spPr>
            <a:xfrm>
              <a:off x="8042736" y="5486588"/>
              <a:ext cx="3181392" cy="738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是否侵权违法（软著</a:t>
              </a:r>
              <a:r>
                <a:rPr lang="en-US" altLang="zh-CN" sz="1400" dirty="0">
                  <a:latin typeface="+mj-ea"/>
                  <a:ea typeface="+mj-ea"/>
                </a:rPr>
                <a:t>/</a:t>
              </a:r>
              <a:r>
                <a:rPr lang="zh-CN" altLang="en-US" sz="1400" dirty="0">
                  <a:latin typeface="+mj-ea"/>
                  <a:ea typeface="+mj-ea"/>
                </a:rPr>
                <a:t>专利）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是否涉及信息安全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是否侵害个人隐私</a:t>
              </a:r>
              <a:endParaRPr lang="en-US" altLang="zh-CN" sz="14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3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1929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．加工是对数据流图中不能再分解的基本加工的精确说明，下述（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）是加工说明的核心。</a:t>
            </a:r>
          </a:p>
          <a:p>
            <a:pPr marL="266700" algn="just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加工顺序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B．加工逻辑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．执行频率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		D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．激发条件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4120116" y="1571823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B2FE52-2C83-CC41-B9FC-6D82E81C72DE}"/>
              </a:ext>
            </a:extLst>
          </p:cNvPr>
          <p:cNvSpPr/>
          <p:nvPr/>
        </p:nvSpPr>
        <p:spPr>
          <a:xfrm>
            <a:off x="838200" y="2987113"/>
            <a:ext cx="2212809" cy="5216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结构化分析方法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B1F01B-3604-1243-A7A6-ED772108CF86}"/>
              </a:ext>
            </a:extLst>
          </p:cNvPr>
          <p:cNvSpPr txBox="1"/>
          <p:nvPr/>
        </p:nvSpPr>
        <p:spPr>
          <a:xfrm>
            <a:off x="3441031" y="3022985"/>
            <a:ext cx="656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按照数据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流向</a:t>
            </a:r>
            <a:r>
              <a:rPr lang="zh-CN" altLang="en-US" sz="2000" dirty="0">
                <a:latin typeface="+mj-ea"/>
                <a:ea typeface="+mj-ea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关系</a:t>
            </a:r>
            <a:r>
              <a:rPr lang="zh-CN" altLang="en-US" sz="2000" dirty="0">
                <a:latin typeface="+mj-ea"/>
                <a:ea typeface="+mj-ea"/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层次化</a:t>
            </a:r>
            <a:r>
              <a:rPr lang="zh-CN" altLang="en-US" sz="2000" dirty="0">
                <a:latin typeface="+mj-ea"/>
                <a:ea typeface="+mj-ea"/>
              </a:rPr>
              <a:t>的进行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分解</a:t>
            </a:r>
            <a:r>
              <a:rPr lang="zh-CN" altLang="en-US" sz="2000" dirty="0">
                <a:latin typeface="+mj-ea"/>
                <a:ea typeface="+mj-ea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细化</a:t>
            </a:r>
            <a:r>
              <a:rPr lang="zh-CN" altLang="en-US" sz="2000" dirty="0">
                <a:latin typeface="+mj-ea"/>
                <a:ea typeface="+mj-ea"/>
              </a:rPr>
              <a:t>软件功能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7218987-F9D3-DC40-B3CA-474A95B8A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666529"/>
              </p:ext>
            </p:extLst>
          </p:nvPr>
        </p:nvGraphicFramePr>
        <p:xfrm>
          <a:off x="838200" y="3870887"/>
          <a:ext cx="9484895" cy="2255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347">
                  <a:extLst>
                    <a:ext uri="{9D8B030D-6E8A-4147-A177-3AD203B41FA5}">
                      <a16:colId xmlns:a16="http://schemas.microsoft.com/office/drawing/2014/main" val="2644421242"/>
                    </a:ext>
                  </a:extLst>
                </a:gridCol>
                <a:gridCol w="7447548">
                  <a:extLst>
                    <a:ext uri="{9D8B030D-6E8A-4147-A177-3AD203B41FA5}">
                      <a16:colId xmlns:a16="http://schemas.microsoft.com/office/drawing/2014/main" val="1008495450"/>
                    </a:ext>
                  </a:extLst>
                </a:gridCol>
              </a:tblGrid>
              <a:tr h="454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分析工具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82023"/>
                  </a:ext>
                </a:extLst>
              </a:tr>
              <a:tr h="3941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数据流图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分解软件系统，描述由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哪几部分组成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，各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部分之间有什么联系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等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从数据传递和加工的角度，刻画数据移动的全过程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05973"/>
                  </a:ext>
                </a:extLst>
              </a:tr>
              <a:tr h="3941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数据字典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用于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定义数据流图中的图形元素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（数据、加工、实体、数据流等）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91615"/>
                  </a:ext>
                </a:extLst>
              </a:tr>
              <a:tr h="3941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基本加工逻辑说明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详细描述数据流图中不能再分解的每一个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基本加工的处理逻辑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20780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64DAFD81-FDE0-C54C-9AA1-E685C0E27BE1}"/>
              </a:ext>
            </a:extLst>
          </p:cNvPr>
          <p:cNvSpPr txBox="1"/>
          <p:nvPr/>
        </p:nvSpPr>
        <p:spPr>
          <a:xfrm>
            <a:off x="10323095" y="4570885"/>
            <a:ext cx="14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关联关系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60EC8B-20A0-3145-8A64-25892023DB0F}"/>
              </a:ext>
            </a:extLst>
          </p:cNvPr>
          <p:cNvSpPr txBox="1"/>
          <p:nvPr/>
        </p:nvSpPr>
        <p:spPr>
          <a:xfrm>
            <a:off x="10323095" y="5290254"/>
            <a:ext cx="14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名词解释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9700708-8DA7-4D4C-A1E9-1DBCA4798D9C}"/>
              </a:ext>
            </a:extLst>
          </p:cNvPr>
          <p:cNvSpPr txBox="1"/>
          <p:nvPr/>
        </p:nvSpPr>
        <p:spPr>
          <a:xfrm>
            <a:off x="10323094" y="5851510"/>
            <a:ext cx="14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操作解释</a:t>
            </a:r>
          </a:p>
        </p:txBody>
      </p:sp>
    </p:spTree>
    <p:extLst>
      <p:ext uri="{BB962C8B-B14F-4D97-AF65-F5344CB8AC3E}">
        <p14:creationId xmlns:p14="http://schemas.microsoft.com/office/powerpoint/2010/main" val="29116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91971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．在数据流图中，有名字和方向的成分是（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</a:p>
          <a:p>
            <a:pPr algn="just"/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．控制流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	B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．信息流 		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．数据流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D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信号流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5920563" y="1608936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B0686AB-FA9A-7247-9075-E0F2CCE58414}"/>
              </a:ext>
            </a:extLst>
          </p:cNvPr>
          <p:cNvGrpSpPr/>
          <p:nvPr/>
        </p:nvGrpSpPr>
        <p:grpSpPr>
          <a:xfrm>
            <a:off x="335765" y="2649355"/>
            <a:ext cx="6692356" cy="2732260"/>
            <a:chOff x="1973179" y="2861360"/>
            <a:chExt cx="8121316" cy="32999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E0DA441-4311-8F4D-815F-4DD20A4C1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9460" y="2861360"/>
              <a:ext cx="533582" cy="53358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A848B0-A3B6-D04F-8FE1-D45D2D2695B2}"/>
                </a:ext>
              </a:extLst>
            </p:cNvPr>
            <p:cNvSpPr txBox="1"/>
            <p:nvPr/>
          </p:nvSpPr>
          <p:spPr>
            <a:xfrm>
              <a:off x="3056020" y="2943485"/>
              <a:ext cx="6870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圆或椭圆，表示加工，即数据处理，对数据流进行的操作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19A3475-DBE1-F54D-8F69-F49469412869}"/>
                </a:ext>
              </a:extLst>
            </p:cNvPr>
            <p:cNvSpPr/>
            <p:nvPr/>
          </p:nvSpPr>
          <p:spPr>
            <a:xfrm>
              <a:off x="1973179" y="3952234"/>
              <a:ext cx="878304" cy="4211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2B4D21-A448-F242-8C65-D19DA2F7B044}"/>
                </a:ext>
              </a:extLst>
            </p:cNvPr>
            <p:cNvSpPr txBox="1"/>
            <p:nvPr/>
          </p:nvSpPr>
          <p:spPr>
            <a:xfrm>
              <a:off x="3056020" y="3962731"/>
              <a:ext cx="7038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矩形，表示数据的源点和终点，是软件系统的实体</a:t>
              </a:r>
            </a:p>
          </p:txBody>
        </p:sp>
        <p:cxnSp>
          <p:nvCxnSpPr>
            <p:cNvPr id="15" name="直接连接符 16">
              <a:extLst>
                <a:ext uri="{FF2B5EF4-FFF2-40B4-BE49-F238E27FC236}">
                  <a16:creationId xmlns:a16="http://schemas.microsoft.com/office/drawing/2014/main" id="{B7BE1406-A508-3544-A619-AEBF9B9ABF7A}"/>
                </a:ext>
              </a:extLst>
            </p:cNvPr>
            <p:cNvCxnSpPr/>
            <p:nvPr/>
          </p:nvCxnSpPr>
          <p:spPr>
            <a:xfrm>
              <a:off x="1983016" y="5040423"/>
              <a:ext cx="82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24">
              <a:extLst>
                <a:ext uri="{FF2B5EF4-FFF2-40B4-BE49-F238E27FC236}">
                  <a16:creationId xmlns:a16="http://schemas.microsoft.com/office/drawing/2014/main" id="{E56ED0CF-B385-E347-A6C5-BF9F935715D4}"/>
                </a:ext>
              </a:extLst>
            </p:cNvPr>
            <p:cNvCxnSpPr/>
            <p:nvPr/>
          </p:nvCxnSpPr>
          <p:spPr>
            <a:xfrm>
              <a:off x="1983016" y="5180123"/>
              <a:ext cx="82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39BD738-4F10-B142-9184-B80B90F6BDCD}"/>
                </a:ext>
              </a:extLst>
            </p:cNvPr>
            <p:cNvSpPr txBox="1"/>
            <p:nvPr/>
          </p:nvSpPr>
          <p:spPr>
            <a:xfrm>
              <a:off x="3056019" y="4873026"/>
              <a:ext cx="7038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双杠，表示数据存储（从数据存储中读取或写入数据）</a:t>
              </a:r>
            </a:p>
          </p:txBody>
        </p:sp>
        <p:cxnSp>
          <p:nvCxnSpPr>
            <p:cNvPr id="18" name="直接连接符 27">
              <a:extLst>
                <a:ext uri="{FF2B5EF4-FFF2-40B4-BE49-F238E27FC236}">
                  <a16:creationId xmlns:a16="http://schemas.microsoft.com/office/drawing/2014/main" id="{6CB19854-B83C-CD40-996E-ADC3F96834CA}"/>
                </a:ext>
              </a:extLst>
            </p:cNvPr>
            <p:cNvCxnSpPr/>
            <p:nvPr/>
          </p:nvCxnSpPr>
          <p:spPr>
            <a:xfrm>
              <a:off x="1998331" y="6025180"/>
              <a:ext cx="828000" cy="0"/>
            </a:xfrm>
            <a:prstGeom prst="line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B77BA0-A023-2241-A30B-6E330AD8EC1F}"/>
                </a:ext>
              </a:extLst>
            </p:cNvPr>
            <p:cNvSpPr txBox="1"/>
            <p:nvPr/>
          </p:nvSpPr>
          <p:spPr>
            <a:xfrm>
              <a:off x="3056019" y="5822706"/>
              <a:ext cx="7038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箭头，表示数据流，记录数据的流动</a:t>
              </a: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9774B155-7EB0-1D43-A21F-2680F91B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739" y="3561907"/>
            <a:ext cx="5623836" cy="30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1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922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．软件需求分析阶段工作，可以分成以下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个方面的内容：对需求的识别、分析和综合、规格说明以及（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</a:p>
          <a:p>
            <a:pPr indent="266700" algn="just">
              <a:lnSpc>
                <a:spcPct val="125000"/>
              </a:lnSpc>
            </a:pP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A．总结	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B．实践性报告		C．需求分析评审		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D．以上答案均不正确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5920563" y="1608936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DD2DC8-0027-A549-B5F0-592AAC279C1B}"/>
              </a:ext>
            </a:extLst>
          </p:cNvPr>
          <p:cNvSpPr/>
          <p:nvPr/>
        </p:nvSpPr>
        <p:spPr>
          <a:xfrm>
            <a:off x="1052910" y="2808138"/>
            <a:ext cx="1730546" cy="385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需求获取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30BA504-456E-DA44-95BC-8EB88E012963}"/>
              </a:ext>
            </a:extLst>
          </p:cNvPr>
          <p:cNvSpPr/>
          <p:nvPr/>
        </p:nvSpPr>
        <p:spPr>
          <a:xfrm>
            <a:off x="3768037" y="2808138"/>
            <a:ext cx="1730546" cy="385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分析建模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D16F220-A96E-7A4D-8E15-E1842EB8CB42}"/>
              </a:ext>
            </a:extLst>
          </p:cNvPr>
          <p:cNvSpPr/>
          <p:nvPr/>
        </p:nvSpPr>
        <p:spPr>
          <a:xfrm>
            <a:off x="6483164" y="2808138"/>
            <a:ext cx="1730546" cy="385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需求描述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E1EB655-23B3-AC46-8F27-C1C3B8DD9F98}"/>
              </a:ext>
            </a:extLst>
          </p:cNvPr>
          <p:cNvSpPr/>
          <p:nvPr/>
        </p:nvSpPr>
        <p:spPr>
          <a:xfrm>
            <a:off x="9198291" y="2808138"/>
            <a:ext cx="1730546" cy="385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需求验证</a:t>
            </a:r>
          </a:p>
        </p:txBody>
      </p:sp>
      <p:cxnSp>
        <p:nvCxnSpPr>
          <p:cNvPr id="23" name="直接箭头连接符 3">
            <a:extLst>
              <a:ext uri="{FF2B5EF4-FFF2-40B4-BE49-F238E27FC236}">
                <a16:creationId xmlns:a16="http://schemas.microsoft.com/office/drawing/2014/main" id="{3C357550-31CB-6041-A140-47379FE919D7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783456" y="3000644"/>
            <a:ext cx="98458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9">
            <a:extLst>
              <a:ext uri="{FF2B5EF4-FFF2-40B4-BE49-F238E27FC236}">
                <a16:creationId xmlns:a16="http://schemas.microsoft.com/office/drawing/2014/main" id="{AC867930-B919-EB4A-8B4B-2560C455EB00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5498583" y="3000644"/>
            <a:ext cx="98458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0">
            <a:extLst>
              <a:ext uri="{FF2B5EF4-FFF2-40B4-BE49-F238E27FC236}">
                <a16:creationId xmlns:a16="http://schemas.microsoft.com/office/drawing/2014/main" id="{168F9D43-7231-4546-BAB5-541C9BC78CBA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8213710" y="3000644"/>
            <a:ext cx="98458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43">
            <a:extLst>
              <a:ext uri="{FF2B5EF4-FFF2-40B4-BE49-F238E27FC236}">
                <a16:creationId xmlns:a16="http://schemas.microsoft.com/office/drawing/2014/main" id="{883C9DB8-2E22-604B-84DE-82EECF017D39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063564" y="3193149"/>
            <a:ext cx="0" cy="7975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B5FA646E-CB2A-F545-87A0-EAA055583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359167"/>
              </p:ext>
            </p:extLst>
          </p:nvPr>
        </p:nvGraphicFramePr>
        <p:xfrm>
          <a:off x="2627045" y="3991921"/>
          <a:ext cx="8235613" cy="167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5613">
                  <a:extLst>
                    <a:ext uri="{9D8B030D-6E8A-4147-A177-3AD203B41FA5}">
                      <a16:colId xmlns:a16="http://schemas.microsoft.com/office/drawing/2014/main" val="2644421242"/>
                    </a:ext>
                  </a:extLst>
                </a:gridCol>
              </a:tblGrid>
              <a:tr h="286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需求验证的主要内容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82023"/>
                  </a:ext>
                </a:extLst>
              </a:tr>
              <a:tr h="286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在需求规格说明书完成后，需开展需求评审，以验证需求的正确性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91615"/>
                  </a:ext>
                </a:extLst>
              </a:tr>
              <a:tr h="286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若存在错误或缺陷，应及时进行更改或弥补（</a:t>
                      </a:r>
                      <a:r>
                        <a:rPr lang="en-US" altLang="zh-CN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Repeat 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上述所有步骤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588421"/>
                  </a:ext>
                </a:extLst>
              </a:tr>
              <a:tr h="5730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一致性            完整性            现实性            有效性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693419"/>
                  </a:ext>
                </a:extLst>
              </a:tr>
            </a:tbl>
          </a:graphicData>
        </a:graphic>
      </p:graphicFrame>
      <p:grpSp>
        <p:nvGrpSpPr>
          <p:cNvPr id="30" name="组合 29">
            <a:extLst>
              <a:ext uri="{FF2B5EF4-FFF2-40B4-BE49-F238E27FC236}">
                <a16:creationId xmlns:a16="http://schemas.microsoft.com/office/drawing/2014/main" id="{1A9302E3-EF26-E84B-A67D-8C527C48239E}"/>
              </a:ext>
            </a:extLst>
          </p:cNvPr>
          <p:cNvGrpSpPr/>
          <p:nvPr/>
        </p:nvGrpSpPr>
        <p:grpSpPr>
          <a:xfrm>
            <a:off x="369458" y="6163511"/>
            <a:ext cx="11803958" cy="370604"/>
            <a:chOff x="336873" y="5990454"/>
            <a:chExt cx="11803958" cy="37060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6E66AA6-F260-2B49-A5EB-5CD7F75FCA92}"/>
                </a:ext>
              </a:extLst>
            </p:cNvPr>
            <p:cNvSpPr txBox="1"/>
            <p:nvPr/>
          </p:nvSpPr>
          <p:spPr>
            <a:xfrm>
              <a:off x="336873" y="5991726"/>
              <a:ext cx="3038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所有需求不能互相矛盾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4DD7CED-F770-914C-AB35-4929CAFADF32}"/>
                </a:ext>
              </a:extLst>
            </p:cNvPr>
            <p:cNvSpPr txBox="1"/>
            <p:nvPr/>
          </p:nvSpPr>
          <p:spPr>
            <a:xfrm>
              <a:off x="3205889" y="5991726"/>
              <a:ext cx="3038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必须覆盖用户的所有需求点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1CFBCC-A551-8641-A462-9111F730A58C}"/>
                </a:ext>
              </a:extLst>
            </p:cNvPr>
            <p:cNvSpPr txBox="1"/>
            <p:nvPr/>
          </p:nvSpPr>
          <p:spPr>
            <a:xfrm>
              <a:off x="6299518" y="5991726"/>
              <a:ext cx="3038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现有软硬件技术可实现需求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58C724C-27ED-1F4E-B2FF-C22F3C1B89BD}"/>
                </a:ext>
              </a:extLst>
            </p:cNvPr>
            <p:cNvSpPr txBox="1"/>
            <p:nvPr/>
          </p:nvSpPr>
          <p:spPr>
            <a:xfrm>
              <a:off x="9101852" y="5990454"/>
              <a:ext cx="3038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所有需求必须正确有效</a:t>
              </a:r>
            </a:p>
          </p:txBody>
        </p:sp>
      </p:grpSp>
      <p:sp>
        <p:nvSpPr>
          <p:cNvPr id="35" name="下箭头 34">
            <a:extLst>
              <a:ext uri="{FF2B5EF4-FFF2-40B4-BE49-F238E27FC236}">
                <a16:creationId xmlns:a16="http://schemas.microsoft.com/office/drawing/2014/main" id="{483A8A0E-9D92-654C-9D8C-E1A8C0954AE7}"/>
              </a:ext>
            </a:extLst>
          </p:cNvPr>
          <p:cNvSpPr/>
          <p:nvPr/>
        </p:nvSpPr>
        <p:spPr>
          <a:xfrm>
            <a:off x="6301351" y="5767030"/>
            <a:ext cx="443500" cy="29170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65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11．将几个逻辑上相似的成分放在一个模块中，该模块的内聚度是（     ）的。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A．逻辑性		B．偶然性		C．功能性		D．通信性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1371887" y="167953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11F2E7-F88A-1842-A1BF-931F1684D342}"/>
              </a:ext>
            </a:extLst>
          </p:cNvPr>
          <p:cNvSpPr/>
          <p:nvPr/>
        </p:nvSpPr>
        <p:spPr>
          <a:xfrm>
            <a:off x="2790387" y="2791734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模块内几个逻辑上相关的功能，通过参数确定该模块完成哪一个功能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4A5B50-ABDC-274D-9175-B7E1DD53BF31}"/>
              </a:ext>
            </a:extLst>
          </p:cNvPr>
          <p:cNvSpPr/>
          <p:nvPr/>
        </p:nvSpPr>
        <p:spPr>
          <a:xfrm>
            <a:off x="920602" y="2767070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逻辑内聚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438984-7CE3-914F-A278-28C8C1CD699D}"/>
              </a:ext>
            </a:extLst>
          </p:cNvPr>
          <p:cNvSpPr/>
          <p:nvPr/>
        </p:nvSpPr>
        <p:spPr>
          <a:xfrm>
            <a:off x="3948223" y="3988906"/>
            <a:ext cx="3026735" cy="2666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69C2A6-C696-4742-ADEB-E41160C94D3B}"/>
              </a:ext>
            </a:extLst>
          </p:cNvPr>
          <p:cNvSpPr txBox="1"/>
          <p:nvPr/>
        </p:nvSpPr>
        <p:spPr>
          <a:xfrm>
            <a:off x="4329223" y="3589020"/>
            <a:ext cx="2349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新生报到组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BE66DB-4BDB-1749-A2AB-EA3DED96DB76}"/>
              </a:ext>
            </a:extLst>
          </p:cNvPr>
          <p:cNvSpPr/>
          <p:nvPr/>
        </p:nvSpPr>
        <p:spPr>
          <a:xfrm>
            <a:off x="4834898" y="4179228"/>
            <a:ext cx="1253383" cy="5974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本科生报道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82CC55-B27A-534C-9FE4-3D4DC0D9854F}"/>
              </a:ext>
            </a:extLst>
          </p:cNvPr>
          <p:cNvSpPr/>
          <p:nvPr/>
        </p:nvSpPr>
        <p:spPr>
          <a:xfrm>
            <a:off x="4834898" y="5007068"/>
            <a:ext cx="1253383" cy="5974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硕士生报道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A600050-5F0E-8E44-A4D7-5820D4CDBBC9}"/>
              </a:ext>
            </a:extLst>
          </p:cNvPr>
          <p:cNvSpPr/>
          <p:nvPr/>
        </p:nvSpPr>
        <p:spPr>
          <a:xfrm>
            <a:off x="4849389" y="5834908"/>
            <a:ext cx="1253383" cy="5974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博士生报道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048723-0BAD-5148-9443-88E1238CF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744" y="5059375"/>
            <a:ext cx="358485" cy="3584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DE3E22D-5AF5-E241-8D0B-6E3DAEF75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022" y="5059375"/>
            <a:ext cx="358485" cy="35848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4F994D9-4F56-0F4B-9133-819585C34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436" y="5059376"/>
            <a:ext cx="358485" cy="35848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9F2BE47-E849-1C4E-A1E7-87999749E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8379" y="5054628"/>
            <a:ext cx="358485" cy="3584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D133C86-1009-4044-B8B9-2D6C52414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657" y="5054628"/>
            <a:ext cx="358485" cy="3584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1F44505-33BF-BE46-9AB9-67EA364A4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1071" y="5054629"/>
            <a:ext cx="358485" cy="3584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C144580-34D4-F842-BE94-C51F3D5D3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9481" y="5975192"/>
            <a:ext cx="358485" cy="35848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1F29BA0-C621-4F4D-9AA6-BD011D2E7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61122" y="5975192"/>
            <a:ext cx="358485" cy="3584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A848246-C1C7-2B40-A834-143523365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9019" y="5147352"/>
            <a:ext cx="358485" cy="3584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B9EA826-2818-424E-A934-88519217E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8300" y="5138176"/>
            <a:ext cx="358485" cy="35848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34281-967E-F140-988D-35EFBAA9C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29815" y="4314924"/>
            <a:ext cx="358485" cy="35848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AC77ADF-0AF5-F644-A976-CA5BC8BA8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8300" y="4310336"/>
            <a:ext cx="358485" cy="358485"/>
          </a:xfrm>
          <a:prstGeom prst="rect">
            <a:avLst/>
          </a:prstGeom>
        </p:spPr>
      </p:pic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0713798-4333-034D-87D6-4216408898B2}"/>
              </a:ext>
            </a:extLst>
          </p:cNvPr>
          <p:cNvCxnSpPr/>
          <p:nvPr/>
        </p:nvCxnSpPr>
        <p:spPr>
          <a:xfrm flipV="1">
            <a:off x="2998381" y="4489578"/>
            <a:ext cx="949842" cy="744292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B771BF4-D573-1548-BA45-803D1BC7F51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004977" y="5292274"/>
            <a:ext cx="943246" cy="29894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A6E28AE-7B22-714F-A83E-63FB7BFB5BF2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2985706" y="5380572"/>
            <a:ext cx="973775" cy="773863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4A27382-1AC2-2141-A459-D6D724B6C4B2}"/>
              </a:ext>
            </a:extLst>
          </p:cNvPr>
          <p:cNvSpPr txBox="1"/>
          <p:nvPr/>
        </p:nvSpPr>
        <p:spPr>
          <a:xfrm>
            <a:off x="7415035" y="4547187"/>
            <a:ext cx="455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根据参数“本科”“博士”“硕士”</a:t>
            </a:r>
            <a:endParaRPr kumimoji="1"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决定执行哪一个功能</a:t>
            </a:r>
            <a:endParaRPr kumimoji="1" lang="en-US" altLang="zh-CN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527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考试题目类型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908A95-6EC3-470D-BDB9-C15EDFBDCF97}"/>
              </a:ext>
            </a:extLst>
          </p:cNvPr>
          <p:cNvSpPr/>
          <p:nvPr/>
        </p:nvSpPr>
        <p:spPr>
          <a:xfrm>
            <a:off x="838200" y="1566396"/>
            <a:ext cx="2147777" cy="111528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选择题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25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1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25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D55B16-354F-4E14-9C54-05DC4D391214}"/>
              </a:ext>
            </a:extLst>
          </p:cNvPr>
          <p:cNvSpPr/>
          <p:nvPr/>
        </p:nvSpPr>
        <p:spPr>
          <a:xfrm>
            <a:off x="3510232" y="1566396"/>
            <a:ext cx="2147777" cy="111528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填空题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10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1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空</a:t>
            </a:r>
            <a:r>
              <a:rPr lang="en-US" altLang="zh-CN" sz="2000" dirty="0">
                <a:latin typeface="+mj-ea"/>
                <a:ea typeface="+mj-ea"/>
              </a:rPr>
              <a:t> 20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E5E4D8B-84CB-4807-8FCB-E5F414DDD4D3}"/>
              </a:ext>
            </a:extLst>
          </p:cNvPr>
          <p:cNvSpPr/>
          <p:nvPr/>
        </p:nvSpPr>
        <p:spPr>
          <a:xfrm>
            <a:off x="6182264" y="1566184"/>
            <a:ext cx="2147777" cy="111528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简答题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2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10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20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DE4BC7-8D16-124B-9CFF-2B059C5C8C63}"/>
              </a:ext>
            </a:extLst>
          </p:cNvPr>
          <p:cNvSpPr/>
          <p:nvPr/>
        </p:nvSpPr>
        <p:spPr>
          <a:xfrm>
            <a:off x="8854296" y="1566184"/>
            <a:ext cx="2147777" cy="111528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综合应用题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2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35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97B1C7-6580-3A43-BA2F-70FB691C0E7E}"/>
              </a:ext>
            </a:extLst>
          </p:cNvPr>
          <p:cNvSpPr/>
          <p:nvPr/>
        </p:nvSpPr>
        <p:spPr>
          <a:xfrm>
            <a:off x="838200" y="3475789"/>
            <a:ext cx="2311729" cy="10596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选择题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20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1.5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30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630C81C-04EB-0A41-8CCB-253F336D2DB4}"/>
              </a:ext>
            </a:extLst>
          </p:cNvPr>
          <p:cNvSpPr/>
          <p:nvPr/>
        </p:nvSpPr>
        <p:spPr>
          <a:xfrm>
            <a:off x="3870535" y="3475789"/>
            <a:ext cx="2311729" cy="10596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判断题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15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1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15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8DA57AD-6C29-0841-943A-92948E289EEE}"/>
              </a:ext>
            </a:extLst>
          </p:cNvPr>
          <p:cNvSpPr/>
          <p:nvPr/>
        </p:nvSpPr>
        <p:spPr>
          <a:xfrm>
            <a:off x="6902870" y="3475365"/>
            <a:ext cx="2311729" cy="10596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综合应用题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3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1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55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C35749-6454-1542-B929-C6D067116ACA}"/>
              </a:ext>
            </a:extLst>
          </p:cNvPr>
          <p:cNvSpPr/>
          <p:nvPr/>
        </p:nvSpPr>
        <p:spPr>
          <a:xfrm>
            <a:off x="838200" y="5206275"/>
            <a:ext cx="2147777" cy="111528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选择题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10</a:t>
            </a:r>
            <a:r>
              <a:rPr lang="zh-CN" altLang="en-US" sz="2000" dirty="0">
                <a:latin typeface="+mj-ea"/>
                <a:ea typeface="+mj-ea"/>
              </a:rPr>
              <a:t>题 </a:t>
            </a:r>
            <a:r>
              <a:rPr lang="en-US" altLang="zh-CN" sz="2000" dirty="0">
                <a:latin typeface="+mj-ea"/>
                <a:ea typeface="+mj-ea"/>
              </a:rPr>
              <a:t>20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3D9C47-DC57-AE45-A24A-14C53C11CE06}"/>
              </a:ext>
            </a:extLst>
          </p:cNvPr>
          <p:cNvSpPr/>
          <p:nvPr/>
        </p:nvSpPr>
        <p:spPr>
          <a:xfrm>
            <a:off x="3890630" y="5243127"/>
            <a:ext cx="2147777" cy="111528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判断题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10</a:t>
            </a:r>
            <a:r>
              <a:rPr lang="zh-CN" altLang="en-US" sz="2000" dirty="0">
                <a:latin typeface="+mj-ea"/>
                <a:ea typeface="+mj-ea"/>
              </a:rPr>
              <a:t>题 </a:t>
            </a:r>
            <a:r>
              <a:rPr lang="en-US" altLang="zh-CN" sz="2000" dirty="0">
                <a:latin typeface="+mj-ea"/>
                <a:ea typeface="+mj-ea"/>
              </a:rPr>
              <a:t>10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105A7A-AD72-F149-9802-5974E52E0108}"/>
              </a:ext>
            </a:extLst>
          </p:cNvPr>
          <p:cNvSpPr/>
          <p:nvPr/>
        </p:nvSpPr>
        <p:spPr>
          <a:xfrm>
            <a:off x="9179832" y="5243127"/>
            <a:ext cx="2147777" cy="111528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综合应用题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55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41155-37A3-5944-8DF3-7B54B18DAD4A}"/>
              </a:ext>
            </a:extLst>
          </p:cNvPr>
          <p:cNvSpPr/>
          <p:nvPr/>
        </p:nvSpPr>
        <p:spPr>
          <a:xfrm>
            <a:off x="648585" y="4944140"/>
            <a:ext cx="10830841" cy="16267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F6B91B-2AAE-B740-B8CE-3F039D703C0A}"/>
              </a:ext>
            </a:extLst>
          </p:cNvPr>
          <p:cNvSpPr/>
          <p:nvPr/>
        </p:nvSpPr>
        <p:spPr>
          <a:xfrm>
            <a:off x="6685005" y="5234093"/>
            <a:ext cx="2000340" cy="11243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简答题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3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5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15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881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11．将几个逻辑上相似的成分放在一个模块中，该模块的内聚度是（     ）的。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A．逻辑性		B．偶然性		C．功能性		D．通信性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1371887" y="167953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4DB54A3-A34F-154E-8F74-CF10102CF5DB}"/>
              </a:ext>
            </a:extLst>
          </p:cNvPr>
          <p:cNvSpPr/>
          <p:nvPr/>
        </p:nvSpPr>
        <p:spPr>
          <a:xfrm>
            <a:off x="2387600" y="2556692"/>
            <a:ext cx="7416799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模块内所有处理功能都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通过公用数据而发生关系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模块内各个组成部分都使用相同的输入数据或产生相同的输出结果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1DC3DFB-5368-7C4E-BB9C-88884F3C9423}"/>
              </a:ext>
            </a:extLst>
          </p:cNvPr>
          <p:cNvSpPr/>
          <p:nvPr/>
        </p:nvSpPr>
        <p:spPr>
          <a:xfrm>
            <a:off x="517815" y="2806962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通信内聚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4D86C878-5C4A-C24F-AB09-E0464A1B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4159487"/>
            <a:ext cx="4521490" cy="253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145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11．将几个逻辑上相似的成分放在一个模块中，该模块的内聚度是（     ）的。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A．逻辑性		B．偶然性		C．功能性		D．通信性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1371887" y="167953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D241B3-96DA-3746-9CA7-ECC86CED85D5}"/>
              </a:ext>
            </a:extLst>
          </p:cNvPr>
          <p:cNvSpPr/>
          <p:nvPr/>
        </p:nvSpPr>
        <p:spPr>
          <a:xfrm>
            <a:off x="3375178" y="2299695"/>
            <a:ext cx="7416799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模块内所有元素的各个组成部分全都为完成同一个功能而存在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共同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完成一个单一的功能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模块已不可再分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C711EE-FC45-CB4D-9481-E1596BBC1764}"/>
              </a:ext>
            </a:extLst>
          </p:cNvPr>
          <p:cNvSpPr/>
          <p:nvPr/>
        </p:nvSpPr>
        <p:spPr>
          <a:xfrm>
            <a:off x="1505393" y="254996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功能内聚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618C51-7AF6-854E-9C91-C25D94CF72E7}"/>
              </a:ext>
            </a:extLst>
          </p:cNvPr>
          <p:cNvGrpSpPr/>
          <p:nvPr/>
        </p:nvGrpSpPr>
        <p:grpSpPr>
          <a:xfrm>
            <a:off x="2121343" y="3626860"/>
            <a:ext cx="7226300" cy="3170099"/>
            <a:chOff x="2482850" y="3365500"/>
            <a:chExt cx="7226300" cy="317009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050C0B1-16D8-224A-8843-21541F497DD8}"/>
                </a:ext>
              </a:extLst>
            </p:cNvPr>
            <p:cNvSpPr txBox="1"/>
            <p:nvPr/>
          </p:nvSpPr>
          <p:spPr>
            <a:xfrm>
              <a:off x="2482850" y="3365500"/>
              <a:ext cx="722630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rgbClr val="C00000"/>
                  </a:solidFill>
                  <a:latin typeface="+mj-ea"/>
                  <a:ea typeface="+mj-ea"/>
                </a:rPr>
                <a:t>int</a:t>
              </a:r>
              <a:r>
                <a:rPr lang="en-US" altLang="zh-CN" sz="2000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dirty="0" err="1">
                  <a:solidFill>
                    <a:srgbClr val="C00000"/>
                  </a:solidFill>
                  <a:latin typeface="+mj-ea"/>
                  <a:ea typeface="+mj-ea"/>
                </a:rPr>
                <a:t>fac</a:t>
              </a:r>
              <a:r>
                <a:rPr lang="en-US" altLang="zh-CN" sz="2000" dirty="0">
                  <a:solidFill>
                    <a:srgbClr val="C00000"/>
                  </a:solidFill>
                  <a:latin typeface="+mj-ea"/>
                  <a:ea typeface="+mj-ea"/>
                </a:rPr>
                <a:t>(</a:t>
              </a:r>
              <a:r>
                <a:rPr lang="en-US" altLang="zh-CN" sz="2000" dirty="0" err="1">
                  <a:solidFill>
                    <a:srgbClr val="C00000"/>
                  </a:solidFill>
                  <a:latin typeface="+mj-ea"/>
                  <a:ea typeface="+mj-ea"/>
                </a:rPr>
                <a:t>int</a:t>
              </a:r>
              <a:r>
                <a:rPr lang="en-US" altLang="zh-CN" sz="2000" dirty="0">
                  <a:solidFill>
                    <a:srgbClr val="C00000"/>
                  </a:solidFill>
                  <a:latin typeface="+mj-ea"/>
                  <a:ea typeface="+mj-ea"/>
                </a:rPr>
                <a:t> n)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{</a:t>
              </a:r>
            </a:p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     </a:t>
              </a: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int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f;</a:t>
              </a:r>
            </a:p>
            <a:p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        if(n==0||n==1){</a:t>
              </a:r>
            </a:p>
            <a:p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                f = 1;</a:t>
              </a:r>
            </a:p>
            <a:p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        }</a:t>
              </a:r>
            </a:p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     </a:t>
              </a: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else{</a:t>
              </a:r>
            </a:p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                f = </a:t>
              </a:r>
              <a:r>
                <a:rPr lang="en-US" altLang="zh-CN" sz="2000" dirty="0" err="1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fac</a:t>
              </a: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(n-1)*n;</a:t>
              </a:r>
            </a:p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        }</a:t>
              </a:r>
            </a:p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     return f;</a:t>
              </a:r>
            </a:p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}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543D867-C28B-E04D-A13A-6D3E2BEA2849}"/>
                </a:ext>
              </a:extLst>
            </p:cNvPr>
            <p:cNvSpPr txBox="1"/>
            <p:nvPr/>
          </p:nvSpPr>
          <p:spPr>
            <a:xfrm>
              <a:off x="6096000" y="4581217"/>
              <a:ext cx="361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单一功能：计算阶乘，不可再分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807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．黑盒测试是从（    ）观点出发的测试，白盒测试是从（    ）观点出发的测试。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A．开发人员，管理人员			B．用户，管理人员		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C．用户，开发人员			D．开发人员，用户</a:t>
            </a:r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00025" indent="-66675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．为了提高测试的效率，应该（    ）。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A．随机地选取测试数据	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B．取一切可能的输入数据作为测试数据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C．在完成编码后立即制定软件测试计划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D．选择发现错误可能性大的数据作为测试数据</a:t>
            </a:r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724784" y="1865283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1075599-48E4-4F49-B7DF-72C6D1FBACF7}"/>
              </a:ext>
            </a:extLst>
          </p:cNvPr>
          <p:cNvSpPr txBox="1"/>
          <p:nvPr/>
        </p:nvSpPr>
        <p:spPr>
          <a:xfrm>
            <a:off x="724784" y="3533276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74362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indent="-66675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20．从下列叙述中选出能够与软件需求分析、设计、编码相对应的软件测试活动（    ）。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A．集成测试、确认测试、单元测试	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B．单元测试、集成测试、确认测试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C．单元测试、确认测试、集成测试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dirty="0">
                <a:ea typeface="Times New Roman" panose="02020603050405020304" pitchFamily="18" charset="0"/>
              </a:rPr>
              <a:t>D</a:t>
            </a:r>
            <a:r>
              <a:rPr lang="zh-CN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．确认测试、集成测试、单元测试</a:t>
            </a:r>
            <a:r>
              <a:rPr lang="zh-CN" altLang="zh-CN" sz="1600" dirty="0"/>
              <a:t>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710608" y="2354825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B88976-6FDC-CB4D-8F30-308541AE7FA8}"/>
              </a:ext>
            </a:extLst>
          </p:cNvPr>
          <p:cNvGrpSpPr/>
          <p:nvPr/>
        </p:nvGrpSpPr>
        <p:grpSpPr>
          <a:xfrm>
            <a:off x="710608" y="3429000"/>
            <a:ext cx="10534422" cy="2866029"/>
            <a:chOff x="1657578" y="4739408"/>
            <a:chExt cx="10534422" cy="2866029"/>
          </a:xfrm>
        </p:grpSpPr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F1D41251-8D7D-824A-B5DE-43FA317365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7578" y="5125360"/>
            <a:ext cx="10534422" cy="24800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8" name="Visio" r:id="rId4" imgW="5664155" imgH="1334040" progId="Visio.Drawing.11">
                    <p:embed/>
                  </p:oleObj>
                </mc:Choice>
                <mc:Fallback>
                  <p:oleObj name="Visio" r:id="rId4" imgW="5664155" imgH="1334040" progId="Visio.Drawing.11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F1D41251-8D7D-824A-B5DE-43FA317365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657578" y="5125360"/>
                          <a:ext cx="10534422" cy="24800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8715F08A-8E81-C240-B6B4-5300394A8B9B}"/>
                </a:ext>
              </a:extLst>
            </p:cNvPr>
            <p:cNvSpPr txBox="1"/>
            <p:nvPr/>
          </p:nvSpPr>
          <p:spPr>
            <a:xfrm>
              <a:off x="4464902" y="4739408"/>
              <a:ext cx="1160060" cy="38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设计信息</a:t>
              </a:r>
            </a:p>
          </p:txBody>
        </p:sp>
        <p:cxnSp>
          <p:nvCxnSpPr>
            <p:cNvPr id="26" name="直接箭头连接符 7">
              <a:extLst>
                <a:ext uri="{FF2B5EF4-FFF2-40B4-BE49-F238E27FC236}">
                  <a16:creationId xmlns:a16="http://schemas.microsoft.com/office/drawing/2014/main" id="{849195F0-DB61-1C40-8180-B46A32DD1582}"/>
                </a:ext>
              </a:extLst>
            </p:cNvPr>
            <p:cNvCxnSpPr>
              <a:stCxn id="25" idx="2"/>
            </p:cNvCxnSpPr>
            <p:nvPr/>
          </p:nvCxnSpPr>
          <p:spPr>
            <a:xfrm>
              <a:off x="5044932" y="5121546"/>
              <a:ext cx="0" cy="7642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48B85ACB-9E9D-F342-B398-D21449EA99B0}"/>
                </a:ext>
              </a:extLst>
            </p:cNvPr>
            <p:cNvSpPr txBox="1"/>
            <p:nvPr/>
          </p:nvSpPr>
          <p:spPr>
            <a:xfrm>
              <a:off x="6323272" y="4739408"/>
              <a:ext cx="1160060" cy="38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需求说明</a:t>
              </a:r>
            </a:p>
          </p:txBody>
        </p:sp>
        <p:cxnSp>
          <p:nvCxnSpPr>
            <p:cNvPr id="28" name="直接箭头连接符 14">
              <a:extLst>
                <a:ext uri="{FF2B5EF4-FFF2-40B4-BE49-F238E27FC236}">
                  <a16:creationId xmlns:a16="http://schemas.microsoft.com/office/drawing/2014/main" id="{3B102F51-6910-1F44-BE6B-21C40B3D0CE5}"/>
                </a:ext>
              </a:extLst>
            </p:cNvPr>
            <p:cNvCxnSpPr>
              <a:stCxn id="27" idx="2"/>
            </p:cNvCxnSpPr>
            <p:nvPr/>
          </p:nvCxnSpPr>
          <p:spPr>
            <a:xfrm>
              <a:off x="6903302" y="5121546"/>
              <a:ext cx="0" cy="7642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5961D5F3-1DFA-D046-B6BC-F9CA0098A287}"/>
                </a:ext>
              </a:extLst>
            </p:cNvPr>
            <p:cNvSpPr txBox="1"/>
            <p:nvPr/>
          </p:nvSpPr>
          <p:spPr>
            <a:xfrm>
              <a:off x="7931434" y="4739408"/>
              <a:ext cx="158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系统其他元素</a:t>
              </a:r>
            </a:p>
          </p:txBody>
        </p:sp>
        <p:cxnSp>
          <p:nvCxnSpPr>
            <p:cNvPr id="30" name="直接箭头连接符 16">
              <a:extLst>
                <a:ext uri="{FF2B5EF4-FFF2-40B4-BE49-F238E27FC236}">
                  <a16:creationId xmlns:a16="http://schemas.microsoft.com/office/drawing/2014/main" id="{26C3F47D-9D8F-BE47-8811-1239D5B9FD0B}"/>
                </a:ext>
              </a:extLst>
            </p:cNvPr>
            <p:cNvCxnSpPr>
              <a:stCxn id="29" idx="2"/>
            </p:cNvCxnSpPr>
            <p:nvPr/>
          </p:nvCxnSpPr>
          <p:spPr>
            <a:xfrm>
              <a:off x="8723004" y="5108740"/>
              <a:ext cx="0" cy="777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966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．汽车有一个发动机，汽车和发动机之间的关系是（    ）关系。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A．一般和具体		B．整体与部分		C．关联			D．主从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4104454" y="158679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47E9BE-5793-3442-A501-363839C152E2}"/>
              </a:ext>
            </a:extLst>
          </p:cNvPr>
          <p:cNvGrpSpPr/>
          <p:nvPr/>
        </p:nvGrpSpPr>
        <p:grpSpPr>
          <a:xfrm>
            <a:off x="1197465" y="2961552"/>
            <a:ext cx="2368217" cy="369332"/>
            <a:chOff x="729912" y="1975416"/>
            <a:chExt cx="2368217" cy="36933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C6C190C-10AE-C047-BFAA-79C05ED2B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912" y="2078462"/>
              <a:ext cx="1257301" cy="163240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9F69318-E18A-7448-95AD-3C416C144684}"/>
                </a:ext>
              </a:extLst>
            </p:cNvPr>
            <p:cNvSpPr txBox="1"/>
            <p:nvPr/>
          </p:nvSpPr>
          <p:spPr>
            <a:xfrm>
              <a:off x="2039350" y="1975416"/>
              <a:ext cx="105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泛化</a:t>
              </a: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C590B483-95DA-4744-9DD5-5B224CF72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07" y="3581290"/>
            <a:ext cx="1257300" cy="17808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E428A931-1DC4-F84F-8CC2-98784F6F33A7}"/>
              </a:ext>
            </a:extLst>
          </p:cNvPr>
          <p:cNvSpPr txBox="1"/>
          <p:nvPr/>
        </p:nvSpPr>
        <p:spPr>
          <a:xfrm>
            <a:off x="2500888" y="3465580"/>
            <a:ext cx="105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依赖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DAAE917-77CF-0747-ADF7-9709E440C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507" y="4158568"/>
            <a:ext cx="1257300" cy="17808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D1D22FBC-8628-9D49-9E43-B20C57317E84}"/>
              </a:ext>
            </a:extLst>
          </p:cNvPr>
          <p:cNvSpPr txBox="1"/>
          <p:nvPr/>
        </p:nvSpPr>
        <p:spPr>
          <a:xfrm>
            <a:off x="2506904" y="4040884"/>
            <a:ext cx="105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实现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E3DE5A2-F848-EC4B-A578-41C670839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977" y="4794313"/>
            <a:ext cx="1231900" cy="15264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A6FD2F2-12CA-6B45-80BD-294A3F56EBDF}"/>
              </a:ext>
            </a:extLst>
          </p:cNvPr>
          <p:cNvSpPr txBox="1"/>
          <p:nvPr/>
        </p:nvSpPr>
        <p:spPr>
          <a:xfrm>
            <a:off x="2442065" y="4666630"/>
            <a:ext cx="1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组合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复合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0117922-8069-8946-8116-721928308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465" y="5285565"/>
            <a:ext cx="1244600" cy="20352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D099671B-D2D2-7F4B-9E05-7F4974175D52}"/>
              </a:ext>
            </a:extLst>
          </p:cNvPr>
          <p:cNvSpPr txBox="1"/>
          <p:nvPr/>
        </p:nvSpPr>
        <p:spPr>
          <a:xfrm>
            <a:off x="2442065" y="5195295"/>
            <a:ext cx="1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聚合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DCEE59FA-C700-E14C-82AC-C564C520D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977" y="5911382"/>
            <a:ext cx="1244600" cy="17808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FA82EF93-2277-D74B-8300-2F63E4A9164E}"/>
              </a:ext>
            </a:extLst>
          </p:cNvPr>
          <p:cNvSpPr txBox="1"/>
          <p:nvPr/>
        </p:nvSpPr>
        <p:spPr>
          <a:xfrm>
            <a:off x="2441813" y="5782631"/>
            <a:ext cx="1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关联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5935F42-AFB7-1E4A-8A83-7FFBFB369BFB}"/>
              </a:ext>
            </a:extLst>
          </p:cNvPr>
          <p:cNvGrpSpPr/>
          <p:nvPr/>
        </p:nvGrpSpPr>
        <p:grpSpPr>
          <a:xfrm>
            <a:off x="5443870" y="2622005"/>
            <a:ext cx="4961260" cy="4089249"/>
            <a:chOff x="5829375" y="1836249"/>
            <a:chExt cx="5524425" cy="454429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E2A733E-F300-0648-B19B-C1E15F2C1394}"/>
                </a:ext>
              </a:extLst>
            </p:cNvPr>
            <p:cNvSpPr/>
            <p:nvPr/>
          </p:nvSpPr>
          <p:spPr>
            <a:xfrm>
              <a:off x="5829375" y="1836249"/>
              <a:ext cx="5524425" cy="649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聚合关系是整体与部分的关系，且部分可以离开整体而单独存在。</a:t>
              </a:r>
              <a:r>
                <a:rPr lang="en-US" altLang="zh-CN" sz="1600" dirty="0">
                  <a:solidFill>
                    <a:srgbClr val="C00000"/>
                  </a:solidFill>
                  <a:latin typeface="+mj-ea"/>
                </a:rPr>
                <a:t> E.g.</a:t>
              </a:r>
              <a:r>
                <a:rPr lang="zh-CN" altLang="en-US" sz="1600" dirty="0">
                  <a:solidFill>
                    <a:srgbClr val="C00000"/>
                  </a:solidFill>
                  <a:latin typeface="+mj-ea"/>
                </a:rPr>
                <a:t>成员变量</a:t>
              </a:r>
              <a:endParaRPr lang="zh-CN" altLang="en-US" sz="16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32D674D2-ED44-DA48-81A0-A58976B29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2598" y="2691967"/>
              <a:ext cx="4497977" cy="3688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6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C63EE-8489-F140-B81F-F353D55BA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7" y="962375"/>
            <a:ext cx="6670848" cy="3895059"/>
          </a:xfrm>
          <a:prstGeom prst="rect">
            <a:avLst/>
          </a:prstGeom>
        </p:spPr>
      </p:pic>
      <p:grpSp>
        <p:nvGrpSpPr>
          <p:cNvPr id="10" name="组合 18440">
            <a:extLst>
              <a:ext uri="{FF2B5EF4-FFF2-40B4-BE49-F238E27FC236}">
                <a16:creationId xmlns:a16="http://schemas.microsoft.com/office/drawing/2014/main" id="{7395655D-AA58-C840-8232-5AAFE1B19E99}"/>
              </a:ext>
            </a:extLst>
          </p:cNvPr>
          <p:cNvGrpSpPr>
            <a:grpSpLocks/>
          </p:cNvGrpSpPr>
          <p:nvPr/>
        </p:nvGrpSpPr>
        <p:grpSpPr bwMode="auto">
          <a:xfrm>
            <a:off x="7697453" y="1762374"/>
            <a:ext cx="4217580" cy="3092961"/>
            <a:chOff x="3074" y="5814"/>
            <a:chExt cx="4899" cy="3225"/>
          </a:xfrm>
        </p:grpSpPr>
        <p:sp>
          <p:nvSpPr>
            <p:cNvPr id="11" name="文本框 18441">
              <a:extLst>
                <a:ext uri="{FF2B5EF4-FFF2-40B4-BE49-F238E27FC236}">
                  <a16:creationId xmlns:a16="http://schemas.microsoft.com/office/drawing/2014/main" id="{632FEE39-6A3C-4B4D-8E62-50DA9A9D5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5814"/>
              <a:ext cx="90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 dirty="0">
                  <a:latin typeface="+mj-ea"/>
                  <a:ea typeface="+mj-ea"/>
                </a:rPr>
                <a:t>问题定义</a:t>
              </a:r>
            </a:p>
          </p:txBody>
        </p:sp>
        <p:sp>
          <p:nvSpPr>
            <p:cNvPr id="12" name="文本框 18442">
              <a:extLst>
                <a:ext uri="{FF2B5EF4-FFF2-40B4-BE49-F238E27FC236}">
                  <a16:creationId xmlns:a16="http://schemas.microsoft.com/office/drawing/2014/main" id="{C490F823-4A3F-EF4F-9D62-A4F841A3DE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4" y="6282"/>
              <a:ext cx="108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可行性研究</a:t>
              </a:r>
            </a:p>
          </p:txBody>
        </p:sp>
        <p:sp>
          <p:nvSpPr>
            <p:cNvPr id="13" name="文本框 18443">
              <a:extLst>
                <a:ext uri="{FF2B5EF4-FFF2-40B4-BE49-F238E27FC236}">
                  <a16:creationId xmlns:a16="http://schemas.microsoft.com/office/drawing/2014/main" id="{EA6DB599-FDE7-3B44-B2AC-30A908F278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6" y="6750"/>
              <a:ext cx="1078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 dirty="0">
                  <a:latin typeface="+mj-ea"/>
                  <a:ea typeface="+mj-ea"/>
                </a:rPr>
                <a:t>需求分析</a:t>
              </a:r>
            </a:p>
          </p:txBody>
        </p:sp>
        <p:sp>
          <p:nvSpPr>
            <p:cNvPr id="14" name="文本框 18444">
              <a:extLst>
                <a:ext uri="{FF2B5EF4-FFF2-40B4-BE49-F238E27FC236}">
                  <a16:creationId xmlns:a16="http://schemas.microsoft.com/office/drawing/2014/main" id="{0E3777FD-F890-ED45-88E0-A07CB2122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" y="7221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软件设计</a:t>
              </a:r>
            </a:p>
          </p:txBody>
        </p:sp>
        <p:sp>
          <p:nvSpPr>
            <p:cNvPr id="15" name="文本框 18445">
              <a:extLst>
                <a:ext uri="{FF2B5EF4-FFF2-40B4-BE49-F238E27FC236}">
                  <a16:creationId xmlns:a16="http://schemas.microsoft.com/office/drawing/2014/main" id="{B16E7C25-B640-E645-AA89-945348E16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6" y="7686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编码</a:t>
              </a:r>
            </a:p>
          </p:txBody>
        </p:sp>
        <p:sp>
          <p:nvSpPr>
            <p:cNvPr id="16" name="文本框 18446">
              <a:extLst>
                <a:ext uri="{FF2B5EF4-FFF2-40B4-BE49-F238E27FC236}">
                  <a16:creationId xmlns:a16="http://schemas.microsoft.com/office/drawing/2014/main" id="{C537369A-6148-FC4D-8A86-823978C0B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6" y="8134"/>
              <a:ext cx="90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软件测试</a:t>
              </a:r>
            </a:p>
          </p:txBody>
        </p:sp>
        <p:sp>
          <p:nvSpPr>
            <p:cNvPr id="17" name="文本框 18447">
              <a:extLst>
                <a:ext uri="{FF2B5EF4-FFF2-40B4-BE49-F238E27FC236}">
                  <a16:creationId xmlns:a16="http://schemas.microsoft.com/office/drawing/2014/main" id="{1693F6DB-CF7E-4449-88E4-081FF9961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6" y="8522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 dirty="0">
                  <a:latin typeface="+mj-ea"/>
                  <a:ea typeface="+mj-ea"/>
                </a:rPr>
                <a:t>运行维护</a:t>
              </a:r>
            </a:p>
          </p:txBody>
        </p:sp>
        <p:sp>
          <p:nvSpPr>
            <p:cNvPr id="18" name="任意多边形 18448">
              <a:extLst>
                <a:ext uri="{FF2B5EF4-FFF2-40B4-BE49-F238E27FC236}">
                  <a16:creationId xmlns:a16="http://schemas.microsoft.com/office/drawing/2014/main" id="{DDE3657F-8037-0E4B-8624-A1E126D0D3C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376" y="6594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19" name="任意多边形 18449">
              <a:extLst>
                <a:ext uri="{FF2B5EF4-FFF2-40B4-BE49-F238E27FC236}">
                  <a16:creationId xmlns:a16="http://schemas.microsoft.com/office/drawing/2014/main" id="{56D1B4E2-7387-2C4A-9006-8F3AF08B81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916" y="7062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0" name="任意多边形 18450">
              <a:extLst>
                <a:ext uri="{FF2B5EF4-FFF2-40B4-BE49-F238E27FC236}">
                  <a16:creationId xmlns:a16="http://schemas.microsoft.com/office/drawing/2014/main" id="{CD8DFEDF-2F6D-8E4B-8322-75F94F15ED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5456" y="753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1" name="任意多边形 18451">
              <a:extLst>
                <a:ext uri="{FF2B5EF4-FFF2-40B4-BE49-F238E27FC236}">
                  <a16:creationId xmlns:a16="http://schemas.microsoft.com/office/drawing/2014/main" id="{ECDD302E-794D-5E41-B6E5-EF20244EE1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096" y="7988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3" name="直接连接符 18452">
              <a:extLst>
                <a:ext uri="{FF2B5EF4-FFF2-40B4-BE49-F238E27FC236}">
                  <a16:creationId xmlns:a16="http://schemas.microsoft.com/office/drawing/2014/main" id="{366C7E44-107B-C640-8312-50EEE1C6AF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1" y="5820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4" name="直接连接符 18453">
              <a:extLst>
                <a:ext uri="{FF2B5EF4-FFF2-40B4-BE49-F238E27FC236}">
                  <a16:creationId xmlns:a16="http://schemas.microsoft.com/office/drawing/2014/main" id="{B4FAA13F-A83B-3444-AF37-7574D13BBF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4" y="6594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5" name="直接连接符 18454">
              <a:extLst>
                <a:ext uri="{FF2B5EF4-FFF2-40B4-BE49-F238E27FC236}">
                  <a16:creationId xmlns:a16="http://schemas.microsoft.com/office/drawing/2014/main" id="{153FF32E-5113-1E46-A3DF-5FD616EF0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8466"/>
              <a:ext cx="30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6" name="直接连接符 18455">
              <a:extLst>
                <a:ext uri="{FF2B5EF4-FFF2-40B4-BE49-F238E27FC236}">
                  <a16:creationId xmlns:a16="http://schemas.microsoft.com/office/drawing/2014/main" id="{B362FB7B-F723-954B-84D8-1CF7A499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8934"/>
              <a:ext cx="34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7" name="直接连接符 18456">
              <a:extLst>
                <a:ext uri="{FF2B5EF4-FFF2-40B4-BE49-F238E27FC236}">
                  <a16:creationId xmlns:a16="http://schemas.microsoft.com/office/drawing/2014/main" id="{ADB7309F-3F7E-1E4C-AD3E-4FB0AEA6F3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6" y="5814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8" name="直接连接符 18457">
              <a:extLst>
                <a:ext uri="{FF2B5EF4-FFF2-40B4-BE49-F238E27FC236}">
                  <a16:creationId xmlns:a16="http://schemas.microsoft.com/office/drawing/2014/main" id="{A42773B2-4E5B-2645-9B20-249C81A2D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6594"/>
              <a:ext cx="0" cy="18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9" name="直接连接符 18458">
              <a:extLst>
                <a:ext uri="{FF2B5EF4-FFF2-40B4-BE49-F238E27FC236}">
                  <a16:creationId xmlns:a16="http://schemas.microsoft.com/office/drawing/2014/main" id="{12D6DFB7-F53A-8B4E-96CD-A44B9A255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6" y="8466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0" name="文本框 18459">
              <a:extLst>
                <a:ext uri="{FF2B5EF4-FFF2-40B4-BE49-F238E27FC236}">
                  <a16:creationId xmlns:a16="http://schemas.microsoft.com/office/drawing/2014/main" id="{E8AE5ECA-261A-2A4E-90C2-2EEC53DBC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4" y="7218"/>
              <a:ext cx="90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开发时期</a:t>
              </a:r>
            </a:p>
          </p:txBody>
        </p:sp>
        <p:sp>
          <p:nvSpPr>
            <p:cNvPr id="31" name="文本框 18460">
              <a:extLst>
                <a:ext uri="{FF2B5EF4-FFF2-40B4-BE49-F238E27FC236}">
                  <a16:creationId xmlns:a16="http://schemas.microsoft.com/office/drawing/2014/main" id="{AB3E4F4F-13B7-894B-B5E4-9DDF9A4FA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6" y="8583"/>
              <a:ext cx="126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运行时期</a:t>
              </a:r>
            </a:p>
          </p:txBody>
        </p:sp>
        <p:sp>
          <p:nvSpPr>
            <p:cNvPr id="32" name="文本框 18461">
              <a:extLst>
                <a:ext uri="{FF2B5EF4-FFF2-40B4-BE49-F238E27FC236}">
                  <a16:creationId xmlns:a16="http://schemas.microsoft.com/office/drawing/2014/main" id="{B6E8947C-2CB8-924E-8472-29D2B1B6E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4" y="6004"/>
              <a:ext cx="67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8000"/>
                </a:lnSpc>
              </a:pPr>
              <a:r>
                <a:rPr lang="zh-CN" altLang="en-US" sz="1100" dirty="0">
                  <a:latin typeface="+mj-ea"/>
                  <a:ea typeface="+mj-ea"/>
                </a:rPr>
                <a:t>计划</a:t>
              </a:r>
            </a:p>
            <a:p>
              <a:pPr algn="ctr">
                <a:lnSpc>
                  <a:spcPct val="88000"/>
                </a:lnSpc>
              </a:pPr>
              <a:r>
                <a:rPr lang="zh-CN" altLang="en-US" sz="1100" dirty="0">
                  <a:latin typeface="+mj-ea"/>
                  <a:ea typeface="+mj-ea"/>
                </a:rPr>
                <a:t>时期</a:t>
              </a:r>
            </a:p>
          </p:txBody>
        </p:sp>
        <p:sp>
          <p:nvSpPr>
            <p:cNvPr id="33" name="任意多边形 18462">
              <a:extLst>
                <a:ext uri="{FF2B5EF4-FFF2-40B4-BE49-F238E27FC236}">
                  <a16:creationId xmlns:a16="http://schemas.microsoft.com/office/drawing/2014/main" id="{5230AEC3-10CA-1A43-9778-0864C4A197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374" y="6594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4" name="任意多边形 18463">
              <a:extLst>
                <a:ext uri="{FF2B5EF4-FFF2-40B4-BE49-F238E27FC236}">
                  <a16:creationId xmlns:a16="http://schemas.microsoft.com/office/drawing/2014/main" id="{9DE1E99E-319D-0E43-8A9E-164F763E13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834" y="6126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5" name="任意多边形 18464">
              <a:extLst>
                <a:ext uri="{FF2B5EF4-FFF2-40B4-BE49-F238E27FC236}">
                  <a16:creationId xmlns:a16="http://schemas.microsoft.com/office/drawing/2014/main" id="{3204DFCC-52CF-8445-9E1A-C8A87F4F43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6914" y="7852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6" name="任意多边形 18465">
              <a:extLst>
                <a:ext uri="{FF2B5EF4-FFF2-40B4-BE49-F238E27FC236}">
                  <a16:creationId xmlns:a16="http://schemas.microsoft.com/office/drawing/2014/main" id="{086EBC9F-16C8-4F49-AC40-78BE568A8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6384" y="740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7" name="任意多边形 18466">
              <a:extLst>
                <a:ext uri="{FF2B5EF4-FFF2-40B4-BE49-F238E27FC236}">
                  <a16:creationId xmlns:a16="http://schemas.microsoft.com/office/drawing/2014/main" id="{7AFB1ABC-EE6B-3F47-9539-02788D65F8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5844" y="6936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8" name="任意多边形 18467">
              <a:extLst>
                <a:ext uri="{FF2B5EF4-FFF2-40B4-BE49-F238E27FC236}">
                  <a16:creationId xmlns:a16="http://schemas.microsoft.com/office/drawing/2014/main" id="{24CC31D5-D168-C945-B8C5-7466949F30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4664" y="600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9" name="任意多边形 18468">
              <a:extLst>
                <a:ext uri="{FF2B5EF4-FFF2-40B4-BE49-F238E27FC236}">
                  <a16:creationId xmlns:a16="http://schemas.microsoft.com/office/drawing/2014/main" id="{59505FA4-39CF-CF4E-9188-260C8FC8EC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5294" y="6478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40" name="任意多边形 18469">
              <a:extLst>
                <a:ext uri="{FF2B5EF4-FFF2-40B4-BE49-F238E27FC236}">
                  <a16:creationId xmlns:a16="http://schemas.microsoft.com/office/drawing/2014/main" id="{A38DE02B-DDBD-7645-8405-CDC661A683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574" y="8572"/>
              <a:ext cx="972" cy="467"/>
            </a:xfrm>
            <a:custGeom>
              <a:avLst/>
              <a:gdLst>
                <a:gd name="T0" fmla="*/ 0 w 42659"/>
                <a:gd name="T1" fmla="*/ 16798 h 42019"/>
                <a:gd name="T2" fmla="*/ 21059 w 42659"/>
                <a:gd name="T3" fmla="*/ 0 h 42019"/>
                <a:gd name="T4" fmla="*/ 42659 w 42659"/>
                <a:gd name="T5" fmla="*/ 21600 h 42019"/>
                <a:gd name="T6" fmla="*/ 28111 w 42659"/>
                <a:gd name="T7" fmla="*/ 42022 h 42019"/>
                <a:gd name="T8" fmla="*/ 0 w 42659"/>
                <a:gd name="T9" fmla="*/ 16798 h 42019"/>
                <a:gd name="T10" fmla="*/ 21059 w 42659"/>
                <a:gd name="T11" fmla="*/ 0 h 42019"/>
                <a:gd name="T12" fmla="*/ 42659 w 42659"/>
                <a:gd name="T13" fmla="*/ 21600 h 42019"/>
                <a:gd name="T14" fmla="*/ 28111 w 42659"/>
                <a:gd name="T15" fmla="*/ 42022 h 42019"/>
                <a:gd name="T16" fmla="*/ 21059 w 42659"/>
                <a:gd name="T17" fmla="*/ 21600 h 4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59" h="42019" fill="none">
                  <a:moveTo>
                    <a:pt x="0" y="16798"/>
                  </a:moveTo>
                  <a:cubicBezTo>
                    <a:pt x="2185" y="7174"/>
                    <a:pt x="10784" y="0"/>
                    <a:pt x="21059" y="0"/>
                  </a:cubicBezTo>
                  <a:cubicBezTo>
                    <a:pt x="32988" y="0"/>
                    <a:pt x="42659" y="9671"/>
                    <a:pt x="42659" y="21600"/>
                  </a:cubicBezTo>
                  <a:cubicBezTo>
                    <a:pt x="42659" y="31061"/>
                    <a:pt x="36576" y="39102"/>
                    <a:pt x="28111" y="42022"/>
                  </a:cubicBezTo>
                </a:path>
                <a:path w="42659" h="42019" stroke="0">
                  <a:moveTo>
                    <a:pt x="0" y="16798"/>
                  </a:moveTo>
                  <a:cubicBezTo>
                    <a:pt x="2185" y="7174"/>
                    <a:pt x="10784" y="0"/>
                    <a:pt x="21059" y="0"/>
                  </a:cubicBezTo>
                  <a:cubicBezTo>
                    <a:pt x="32988" y="0"/>
                    <a:pt x="42659" y="9671"/>
                    <a:pt x="42659" y="21600"/>
                  </a:cubicBezTo>
                  <a:cubicBezTo>
                    <a:pt x="42659" y="31061"/>
                    <a:pt x="36576" y="39102"/>
                    <a:pt x="28111" y="42022"/>
                  </a:cubicBezTo>
                  <a:lnTo>
                    <a:pt x="21059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41" name="任意多边形 18470">
              <a:extLst>
                <a:ext uri="{FF2B5EF4-FFF2-40B4-BE49-F238E27FC236}">
                  <a16:creationId xmlns:a16="http://schemas.microsoft.com/office/drawing/2014/main" id="{041806B9-8D5E-9A40-9E0A-90C56BBFE9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7384" y="826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</p:grp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67157213-AF21-F848-A946-C87CEC2DFF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849900"/>
              </p:ext>
            </p:extLst>
          </p:nvPr>
        </p:nvGraphicFramePr>
        <p:xfrm>
          <a:off x="1549332" y="5211572"/>
          <a:ext cx="7946899" cy="1690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4" name="Visio" r:id="rId5" imgW="5664155" imgH="1334040" progId="Visio.Drawing.11">
                  <p:embed/>
                </p:oleObj>
              </mc:Choice>
              <mc:Fallback>
                <p:oleObj name="Visio" r:id="rId5" imgW="5664155" imgH="1334040" progId="Visio.Drawing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F1D41251-8D7D-824A-B5DE-43FA31736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332" y="5211572"/>
                        <a:ext cx="7946899" cy="1690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F52A6781-3112-5542-8B48-A0F0ACE0A058}"/>
              </a:ext>
            </a:extLst>
          </p:cNvPr>
          <p:cNvGrpSpPr/>
          <p:nvPr/>
        </p:nvGrpSpPr>
        <p:grpSpPr>
          <a:xfrm>
            <a:off x="3552216" y="4975480"/>
            <a:ext cx="4050063" cy="847767"/>
            <a:chOff x="3552216" y="4836230"/>
            <a:chExt cx="4812097" cy="98701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823C6F2D-D4EA-EE42-AF4E-0789CA247C38}"/>
                </a:ext>
              </a:extLst>
            </p:cNvPr>
            <p:cNvSpPr txBox="1"/>
            <p:nvPr/>
          </p:nvSpPr>
          <p:spPr>
            <a:xfrm>
              <a:off x="3552216" y="4836230"/>
              <a:ext cx="1105482" cy="358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j-ea"/>
                  <a:ea typeface="+mj-ea"/>
                </a:rPr>
                <a:t>设计信息</a:t>
              </a:r>
            </a:p>
          </p:txBody>
        </p:sp>
        <p:cxnSp>
          <p:nvCxnSpPr>
            <p:cNvPr id="45" name="直接箭头连接符 7">
              <a:extLst>
                <a:ext uri="{FF2B5EF4-FFF2-40B4-BE49-F238E27FC236}">
                  <a16:creationId xmlns:a16="http://schemas.microsoft.com/office/drawing/2014/main" id="{730307E3-8A84-904A-ACF4-DBC63C7268C2}"/>
                </a:ext>
              </a:extLst>
            </p:cNvPr>
            <p:cNvCxnSpPr>
              <a:stCxn id="44" idx="2"/>
            </p:cNvCxnSpPr>
            <p:nvPr/>
          </p:nvCxnSpPr>
          <p:spPr>
            <a:xfrm>
              <a:off x="4104957" y="5194561"/>
              <a:ext cx="0" cy="628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B76C043B-82CD-D042-B56E-51317E38D492}"/>
                </a:ext>
              </a:extLst>
            </p:cNvPr>
            <p:cNvSpPr txBox="1"/>
            <p:nvPr/>
          </p:nvSpPr>
          <p:spPr>
            <a:xfrm>
              <a:off x="5323154" y="4836230"/>
              <a:ext cx="1105482" cy="358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j-ea"/>
                  <a:ea typeface="+mj-ea"/>
                </a:rPr>
                <a:t>需求说明</a:t>
              </a:r>
            </a:p>
          </p:txBody>
        </p:sp>
        <p:cxnSp>
          <p:nvCxnSpPr>
            <p:cNvPr id="47" name="直接箭头连接符 14">
              <a:extLst>
                <a:ext uri="{FF2B5EF4-FFF2-40B4-BE49-F238E27FC236}">
                  <a16:creationId xmlns:a16="http://schemas.microsoft.com/office/drawing/2014/main" id="{0739D8FA-6979-0A48-AC41-FABBC90C0DE1}"/>
                </a:ext>
              </a:extLst>
            </p:cNvPr>
            <p:cNvCxnSpPr>
              <a:stCxn id="46" idx="2"/>
            </p:cNvCxnSpPr>
            <p:nvPr/>
          </p:nvCxnSpPr>
          <p:spPr>
            <a:xfrm>
              <a:off x="5875895" y="5194561"/>
              <a:ext cx="0" cy="628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80BF54EC-82C5-2B40-A801-F01DC4A8D560}"/>
                </a:ext>
              </a:extLst>
            </p:cNvPr>
            <p:cNvSpPr txBox="1"/>
            <p:nvPr/>
          </p:nvSpPr>
          <p:spPr>
            <a:xfrm>
              <a:off x="6855656" y="4836230"/>
              <a:ext cx="1508657" cy="358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j-ea"/>
                  <a:ea typeface="+mj-ea"/>
                </a:rPr>
                <a:t>系统其他元素</a:t>
              </a:r>
            </a:p>
          </p:txBody>
        </p:sp>
        <p:cxnSp>
          <p:nvCxnSpPr>
            <p:cNvPr id="49" name="直接箭头连接符 16">
              <a:extLst>
                <a:ext uri="{FF2B5EF4-FFF2-40B4-BE49-F238E27FC236}">
                  <a16:creationId xmlns:a16="http://schemas.microsoft.com/office/drawing/2014/main" id="{96968B87-7F67-084E-BA0F-EA3B505F4D05}"/>
                </a:ext>
              </a:extLst>
            </p:cNvPr>
            <p:cNvCxnSpPr>
              <a:stCxn id="48" idx="2"/>
            </p:cNvCxnSpPr>
            <p:nvPr/>
          </p:nvCxnSpPr>
          <p:spPr>
            <a:xfrm>
              <a:off x="7609985" y="5194561"/>
              <a:ext cx="0" cy="628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85B275B-23A4-4A46-9ACE-CEF2254E1E1B}"/>
              </a:ext>
            </a:extLst>
          </p:cNvPr>
          <p:cNvSpPr txBox="1"/>
          <p:nvPr/>
        </p:nvSpPr>
        <p:spPr>
          <a:xfrm>
            <a:off x="5117608" y="987259"/>
            <a:ext cx="1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C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585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940E9B4-894D-9F46-A41E-18D053910C3B}"/>
              </a:ext>
            </a:extLst>
          </p:cNvPr>
          <p:cNvGrpSpPr/>
          <p:nvPr/>
        </p:nvGrpSpPr>
        <p:grpSpPr>
          <a:xfrm>
            <a:off x="382625" y="1161261"/>
            <a:ext cx="7556500" cy="3303773"/>
            <a:chOff x="1169434" y="1001773"/>
            <a:chExt cx="7556500" cy="33037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6F17E0-9B9D-AE42-BA25-CAC9EE7D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700" y="3772146"/>
              <a:ext cx="7493000" cy="533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FDCC023-BC6B-1A43-AEF9-621EE82B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434" y="1001773"/>
              <a:ext cx="7556500" cy="2844800"/>
            </a:xfrm>
            <a:prstGeom prst="rect">
              <a:avLst/>
            </a:prstGeom>
          </p:spPr>
        </p:pic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9AE10B6C-CF47-E548-81C4-D3E570CCCE30}"/>
              </a:ext>
            </a:extLst>
          </p:cNvPr>
          <p:cNvSpPr txBox="1"/>
          <p:nvPr/>
        </p:nvSpPr>
        <p:spPr>
          <a:xfrm>
            <a:off x="2741428" y="2075258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445F5CDF-D327-3941-9D0A-32A02DFD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757547"/>
              </p:ext>
            </p:extLst>
          </p:nvPr>
        </p:nvGraphicFramePr>
        <p:xfrm>
          <a:off x="871867" y="4818679"/>
          <a:ext cx="7556500" cy="1835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129">
                  <a:extLst>
                    <a:ext uri="{9D8B030D-6E8A-4147-A177-3AD203B41FA5}">
                      <a16:colId xmlns:a16="http://schemas.microsoft.com/office/drawing/2014/main" val="2644421242"/>
                    </a:ext>
                  </a:extLst>
                </a:gridCol>
                <a:gridCol w="5933371">
                  <a:extLst>
                    <a:ext uri="{9D8B030D-6E8A-4147-A177-3AD203B41FA5}">
                      <a16:colId xmlns:a16="http://schemas.microsoft.com/office/drawing/2014/main" val="1008495450"/>
                    </a:ext>
                  </a:extLst>
                </a:gridCol>
              </a:tblGrid>
              <a:tr h="351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分析工具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82023"/>
                  </a:ext>
                </a:extLst>
              </a:tr>
              <a:tr h="540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数据流图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分解软件系统，描述由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哪几部分组成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，各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部分之间有什么联系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等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从数据传递和加工的角度，刻画数据移动的全过程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05973"/>
                  </a:ext>
                </a:extLst>
              </a:tr>
              <a:tr h="305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数据字典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用于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定义数据流图中的图形元素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（数据、加工、实体、数据流等）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91615"/>
                  </a:ext>
                </a:extLst>
              </a:tr>
              <a:tr h="305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基本加工逻辑说明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详细描述数据流图中不能再分解的每一个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基本加工的处理逻辑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20780"/>
                  </a:ext>
                </a:extLst>
              </a:tr>
            </a:tbl>
          </a:graphicData>
        </a:graphic>
      </p:graphicFrame>
      <p:sp>
        <p:nvSpPr>
          <p:cNvPr id="77" name="文本框 76">
            <a:extLst>
              <a:ext uri="{FF2B5EF4-FFF2-40B4-BE49-F238E27FC236}">
                <a16:creationId xmlns:a16="http://schemas.microsoft.com/office/drawing/2014/main" id="{06C6B13D-9D3B-2542-B12B-C62DC855569F}"/>
              </a:ext>
            </a:extLst>
          </p:cNvPr>
          <p:cNvSpPr txBox="1"/>
          <p:nvPr/>
        </p:nvSpPr>
        <p:spPr>
          <a:xfrm>
            <a:off x="8282761" y="5346863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关联关系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2C48584-34CA-3147-BE3E-3DA5424D05E0}"/>
              </a:ext>
            </a:extLst>
          </p:cNvPr>
          <p:cNvSpPr txBox="1"/>
          <p:nvPr/>
        </p:nvSpPr>
        <p:spPr>
          <a:xfrm>
            <a:off x="8282761" y="5923783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名词解释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94D4902-7DAB-8740-952E-C3EA21236B44}"/>
              </a:ext>
            </a:extLst>
          </p:cNvPr>
          <p:cNvSpPr txBox="1"/>
          <p:nvPr/>
        </p:nvSpPr>
        <p:spPr>
          <a:xfrm>
            <a:off x="8282760" y="6346814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操作解释</a:t>
            </a:r>
          </a:p>
        </p:txBody>
      </p:sp>
    </p:spTree>
    <p:extLst>
      <p:ext uri="{BB962C8B-B14F-4D97-AF65-F5344CB8AC3E}">
        <p14:creationId xmlns:p14="http://schemas.microsoft.com/office/powerpoint/2010/main" val="16880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77" grpId="0"/>
      <p:bldP spid="78" grpId="0"/>
      <p:bldP spid="7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5AA9192-95E7-7B44-89ED-8FD26D1EFC0C}"/>
              </a:ext>
            </a:extLst>
          </p:cNvPr>
          <p:cNvSpPr/>
          <p:nvPr/>
        </p:nvSpPr>
        <p:spPr>
          <a:xfrm>
            <a:off x="838200" y="1730112"/>
            <a:ext cx="6890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详细描述数据流图中不能再分解的每一个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基本加工的处理逻辑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B72ED64-46E8-E841-BB1E-81F473AC9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6" y="3774140"/>
            <a:ext cx="1979812" cy="271873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1E664D4-618D-5B46-84C8-221DA31F1613}"/>
              </a:ext>
            </a:extLst>
          </p:cNvPr>
          <p:cNvSpPr/>
          <p:nvPr/>
        </p:nvSpPr>
        <p:spPr>
          <a:xfrm>
            <a:off x="522516" y="3146591"/>
            <a:ext cx="2166257" cy="3483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结构化语言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E8338B-19A1-6049-AB6B-A281903B889D}"/>
              </a:ext>
            </a:extLst>
          </p:cNvPr>
          <p:cNvSpPr/>
          <p:nvPr/>
        </p:nvSpPr>
        <p:spPr>
          <a:xfrm>
            <a:off x="3967843" y="3146591"/>
            <a:ext cx="2166257" cy="3483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判定表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1BFF5B-3FE1-EF4C-ACE6-0A96DFE71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670" y="3892787"/>
            <a:ext cx="3216731" cy="8635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170C038-8065-0E4C-AD57-02D3F0FFD75B}"/>
              </a:ext>
            </a:extLst>
          </p:cNvPr>
          <p:cNvSpPr/>
          <p:nvPr/>
        </p:nvSpPr>
        <p:spPr>
          <a:xfrm>
            <a:off x="8577942" y="3146590"/>
            <a:ext cx="2166257" cy="3483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判定树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1F68C2E-C6C0-1346-A799-C6F840244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16" y="3723287"/>
            <a:ext cx="4786393" cy="1033074"/>
          </a:xfrm>
          <a:prstGeom prst="rect">
            <a:avLst/>
          </a:prstGeom>
        </p:spPr>
      </p:pic>
      <p:cxnSp>
        <p:nvCxnSpPr>
          <p:cNvPr id="20" name="直接连接符 35">
            <a:extLst>
              <a:ext uri="{FF2B5EF4-FFF2-40B4-BE49-F238E27FC236}">
                <a16:creationId xmlns:a16="http://schemas.microsoft.com/office/drawing/2014/main" id="{D3BF61DC-643E-3346-90C8-7599BD3696CC}"/>
              </a:ext>
            </a:extLst>
          </p:cNvPr>
          <p:cNvCxnSpPr>
            <a:endCxn id="15" idx="0"/>
          </p:cNvCxnSpPr>
          <p:nvPr/>
        </p:nvCxnSpPr>
        <p:spPr>
          <a:xfrm>
            <a:off x="1605645" y="2599471"/>
            <a:ext cx="0" cy="547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38">
            <a:extLst>
              <a:ext uri="{FF2B5EF4-FFF2-40B4-BE49-F238E27FC236}">
                <a16:creationId xmlns:a16="http://schemas.microsoft.com/office/drawing/2014/main" id="{1B0755A3-FA29-DF40-8D9A-763A4F8C25DC}"/>
              </a:ext>
            </a:extLst>
          </p:cNvPr>
          <p:cNvCxnSpPr/>
          <p:nvPr/>
        </p:nvCxnSpPr>
        <p:spPr>
          <a:xfrm>
            <a:off x="1605645" y="2599471"/>
            <a:ext cx="80554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40">
            <a:extLst>
              <a:ext uri="{FF2B5EF4-FFF2-40B4-BE49-F238E27FC236}">
                <a16:creationId xmlns:a16="http://schemas.microsoft.com/office/drawing/2014/main" id="{D5CDECE7-14C7-7A47-A51B-295EB0FB90AF}"/>
              </a:ext>
            </a:extLst>
          </p:cNvPr>
          <p:cNvCxnSpPr/>
          <p:nvPr/>
        </p:nvCxnSpPr>
        <p:spPr>
          <a:xfrm>
            <a:off x="9671957" y="2599471"/>
            <a:ext cx="0" cy="54711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46">
            <a:extLst>
              <a:ext uri="{FF2B5EF4-FFF2-40B4-BE49-F238E27FC236}">
                <a16:creationId xmlns:a16="http://schemas.microsoft.com/office/drawing/2014/main" id="{ACAA9DC1-D6D9-D044-8B81-D56AEEF05428}"/>
              </a:ext>
            </a:extLst>
          </p:cNvPr>
          <p:cNvCxnSpPr/>
          <p:nvPr/>
        </p:nvCxnSpPr>
        <p:spPr>
          <a:xfrm>
            <a:off x="5012871" y="2599471"/>
            <a:ext cx="0" cy="54711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47">
            <a:extLst>
              <a:ext uri="{FF2B5EF4-FFF2-40B4-BE49-F238E27FC236}">
                <a16:creationId xmlns:a16="http://schemas.microsoft.com/office/drawing/2014/main" id="{9892913D-5BBE-FB41-941D-C9E8992CB71C}"/>
              </a:ext>
            </a:extLst>
          </p:cNvPr>
          <p:cNvCxnSpPr/>
          <p:nvPr/>
        </p:nvCxnSpPr>
        <p:spPr>
          <a:xfrm>
            <a:off x="5524500" y="2095897"/>
            <a:ext cx="0" cy="50357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7CDC4B5-4FD1-3641-BF4C-ABAED549826C}"/>
              </a:ext>
            </a:extLst>
          </p:cNvPr>
          <p:cNvSpPr txBox="1"/>
          <p:nvPr/>
        </p:nvSpPr>
        <p:spPr>
          <a:xfrm>
            <a:off x="3287487" y="5494207"/>
            <a:ext cx="8534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latin typeface="+mj-ea"/>
                <a:ea typeface="+mj-ea"/>
              </a:rPr>
              <a:t>不仅局限于书上所列方法，只要能描述清楚一个加工的基本逻辑流程，什么方法都可以</a:t>
            </a:r>
          </a:p>
        </p:txBody>
      </p:sp>
    </p:spTree>
    <p:extLst>
      <p:ext uri="{BB962C8B-B14F-4D97-AF65-F5344CB8AC3E}">
        <p14:creationId xmlns:p14="http://schemas.microsoft.com/office/powerpoint/2010/main" val="2610224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940E9B4-894D-9F46-A41E-18D053910C3B}"/>
              </a:ext>
            </a:extLst>
          </p:cNvPr>
          <p:cNvGrpSpPr/>
          <p:nvPr/>
        </p:nvGrpSpPr>
        <p:grpSpPr>
          <a:xfrm>
            <a:off x="382625" y="1161261"/>
            <a:ext cx="7556500" cy="3303773"/>
            <a:chOff x="1169434" y="1001773"/>
            <a:chExt cx="7556500" cy="33037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6F17E0-9B9D-AE42-BA25-CAC9EE7D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700" y="3772146"/>
              <a:ext cx="7493000" cy="533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FDCC023-BC6B-1A43-AEF9-621EE82B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434" y="1001773"/>
              <a:ext cx="7556500" cy="2844800"/>
            </a:xfrm>
            <a:prstGeom prst="rect">
              <a:avLst/>
            </a:prstGeom>
          </p:spPr>
        </p:pic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9AE10B6C-CF47-E548-81C4-D3E570CCCE30}"/>
              </a:ext>
            </a:extLst>
          </p:cNvPr>
          <p:cNvSpPr txBox="1"/>
          <p:nvPr/>
        </p:nvSpPr>
        <p:spPr>
          <a:xfrm>
            <a:off x="2741428" y="2075258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445F5CDF-D327-3941-9D0A-32A02DFD1BE5}"/>
              </a:ext>
            </a:extLst>
          </p:cNvPr>
          <p:cNvGraphicFramePr>
            <a:graphicFrameLocks noGrp="1"/>
          </p:cNvGraphicFramePr>
          <p:nvPr/>
        </p:nvGraphicFramePr>
        <p:xfrm>
          <a:off x="871867" y="4818679"/>
          <a:ext cx="7556500" cy="1835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129">
                  <a:extLst>
                    <a:ext uri="{9D8B030D-6E8A-4147-A177-3AD203B41FA5}">
                      <a16:colId xmlns:a16="http://schemas.microsoft.com/office/drawing/2014/main" val="2644421242"/>
                    </a:ext>
                  </a:extLst>
                </a:gridCol>
                <a:gridCol w="5933371">
                  <a:extLst>
                    <a:ext uri="{9D8B030D-6E8A-4147-A177-3AD203B41FA5}">
                      <a16:colId xmlns:a16="http://schemas.microsoft.com/office/drawing/2014/main" val="1008495450"/>
                    </a:ext>
                  </a:extLst>
                </a:gridCol>
              </a:tblGrid>
              <a:tr h="351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分析工具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82023"/>
                  </a:ext>
                </a:extLst>
              </a:tr>
              <a:tr h="540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数据流图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分解软件系统，描述由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哪几部分组成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，各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部分之间有什么联系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等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从数据传递和加工的角度，刻画数据移动的全过程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05973"/>
                  </a:ext>
                </a:extLst>
              </a:tr>
              <a:tr h="305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数据字典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用于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定义数据流图中的图形元素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（数据、加工、实体、数据流等）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91615"/>
                  </a:ext>
                </a:extLst>
              </a:tr>
              <a:tr h="305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基本加工逻辑说明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详细描述数据流图中不能再分解的每一个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基本加工的处理逻辑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20780"/>
                  </a:ext>
                </a:extLst>
              </a:tr>
            </a:tbl>
          </a:graphicData>
        </a:graphic>
      </p:graphicFrame>
      <p:sp>
        <p:nvSpPr>
          <p:cNvPr id="77" name="文本框 76">
            <a:extLst>
              <a:ext uri="{FF2B5EF4-FFF2-40B4-BE49-F238E27FC236}">
                <a16:creationId xmlns:a16="http://schemas.microsoft.com/office/drawing/2014/main" id="{06C6B13D-9D3B-2542-B12B-C62DC855569F}"/>
              </a:ext>
            </a:extLst>
          </p:cNvPr>
          <p:cNvSpPr txBox="1"/>
          <p:nvPr/>
        </p:nvSpPr>
        <p:spPr>
          <a:xfrm>
            <a:off x="8282761" y="5346863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关联关系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2C48584-34CA-3147-BE3E-3DA5424D05E0}"/>
              </a:ext>
            </a:extLst>
          </p:cNvPr>
          <p:cNvSpPr txBox="1"/>
          <p:nvPr/>
        </p:nvSpPr>
        <p:spPr>
          <a:xfrm>
            <a:off x="8282761" y="5923783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名词解释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94D4902-7DAB-8740-952E-C3EA21236B44}"/>
              </a:ext>
            </a:extLst>
          </p:cNvPr>
          <p:cNvSpPr txBox="1"/>
          <p:nvPr/>
        </p:nvSpPr>
        <p:spPr>
          <a:xfrm>
            <a:off x="8282760" y="6346814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操作解释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D752BE-9360-B44A-9268-C187E6CB5201}"/>
              </a:ext>
            </a:extLst>
          </p:cNvPr>
          <p:cNvSpPr txBox="1"/>
          <p:nvPr/>
        </p:nvSpPr>
        <p:spPr>
          <a:xfrm>
            <a:off x="2117651" y="253613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8613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940E9B4-894D-9F46-A41E-18D053910C3B}"/>
              </a:ext>
            </a:extLst>
          </p:cNvPr>
          <p:cNvGrpSpPr/>
          <p:nvPr/>
        </p:nvGrpSpPr>
        <p:grpSpPr>
          <a:xfrm>
            <a:off x="382625" y="1161261"/>
            <a:ext cx="7556500" cy="3303773"/>
            <a:chOff x="1169434" y="1001773"/>
            <a:chExt cx="7556500" cy="33037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6F17E0-9B9D-AE42-BA25-CAC9EE7D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700" y="3772146"/>
              <a:ext cx="7493000" cy="533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FDCC023-BC6B-1A43-AEF9-621EE82B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434" y="1001773"/>
              <a:ext cx="7556500" cy="2844800"/>
            </a:xfrm>
            <a:prstGeom prst="rect">
              <a:avLst/>
            </a:prstGeom>
          </p:spPr>
        </p:pic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9AE10B6C-CF47-E548-81C4-D3E570CCCE30}"/>
              </a:ext>
            </a:extLst>
          </p:cNvPr>
          <p:cNvSpPr txBox="1"/>
          <p:nvPr/>
        </p:nvSpPr>
        <p:spPr>
          <a:xfrm>
            <a:off x="2741428" y="2075258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D752BE-9360-B44A-9268-C187E6CB5201}"/>
              </a:ext>
            </a:extLst>
          </p:cNvPr>
          <p:cNvSpPr txBox="1"/>
          <p:nvPr/>
        </p:nvSpPr>
        <p:spPr>
          <a:xfrm>
            <a:off x="2117651" y="253613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E08E91-4E2A-3B41-8B16-BC9DDC013EFF}"/>
              </a:ext>
            </a:extLst>
          </p:cNvPr>
          <p:cNvSpPr txBox="1"/>
          <p:nvPr/>
        </p:nvSpPr>
        <p:spPr>
          <a:xfrm>
            <a:off x="2741428" y="2761928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FCE293-60A5-6848-82D3-EA196D74EFE0}"/>
              </a:ext>
            </a:extLst>
          </p:cNvPr>
          <p:cNvSpPr txBox="1"/>
          <p:nvPr/>
        </p:nvSpPr>
        <p:spPr>
          <a:xfrm>
            <a:off x="6214730" y="3277553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0C6FA8-809B-0B4C-8FF3-B5B6D192047F}"/>
              </a:ext>
            </a:extLst>
          </p:cNvPr>
          <p:cNvSpPr txBox="1"/>
          <p:nvPr/>
        </p:nvSpPr>
        <p:spPr>
          <a:xfrm>
            <a:off x="6214730" y="4075367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85696BD-DD0B-2A42-9744-F09C312A76D5}"/>
              </a:ext>
            </a:extLst>
          </p:cNvPr>
          <p:cNvGrpSpPr/>
          <p:nvPr/>
        </p:nvGrpSpPr>
        <p:grpSpPr>
          <a:xfrm>
            <a:off x="1426627" y="4646427"/>
            <a:ext cx="9750667" cy="1970663"/>
            <a:chOff x="1251283" y="4107955"/>
            <a:chExt cx="10680028" cy="248003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9929139-6E51-7341-86BA-80EDD4D879BF}"/>
                </a:ext>
              </a:extLst>
            </p:cNvPr>
            <p:cNvGrpSpPr/>
            <p:nvPr/>
          </p:nvGrpSpPr>
          <p:grpSpPr>
            <a:xfrm>
              <a:off x="1251284" y="4107955"/>
              <a:ext cx="10102516" cy="2480037"/>
              <a:chOff x="3236495" y="2550695"/>
              <a:chExt cx="5642810" cy="3104147"/>
            </a:xfrm>
          </p:grpSpPr>
          <p:cxnSp>
            <p:nvCxnSpPr>
              <p:cNvPr id="39" name="直接箭头连接符 10">
                <a:extLst>
                  <a:ext uri="{FF2B5EF4-FFF2-40B4-BE49-F238E27FC236}">
                    <a16:creationId xmlns:a16="http://schemas.microsoft.com/office/drawing/2014/main" id="{CD4E0855-E1A8-914B-B2D4-2AA4882F8123}"/>
                  </a:ext>
                </a:extLst>
              </p:cNvPr>
              <p:cNvCxnSpPr/>
              <p:nvPr/>
            </p:nvCxnSpPr>
            <p:spPr>
              <a:xfrm flipV="1">
                <a:off x="3236495" y="2550695"/>
                <a:ext cx="0" cy="307281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12">
                <a:extLst>
                  <a:ext uri="{FF2B5EF4-FFF2-40B4-BE49-F238E27FC236}">
                    <a16:creationId xmlns:a16="http://schemas.microsoft.com/office/drawing/2014/main" id="{497B7326-8515-B048-9D79-7DB23342549B}"/>
                  </a:ext>
                </a:extLst>
              </p:cNvPr>
              <p:cNvCxnSpPr/>
              <p:nvPr/>
            </p:nvCxnSpPr>
            <p:spPr>
              <a:xfrm>
                <a:off x="3236495" y="5623511"/>
                <a:ext cx="5642810" cy="3133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3ECEF3F-2F11-6C4B-9BE3-45D1A798D5BD}"/>
                </a:ext>
              </a:extLst>
            </p:cNvPr>
            <p:cNvSpPr txBox="1"/>
            <p:nvPr/>
          </p:nvSpPr>
          <p:spPr>
            <a:xfrm>
              <a:off x="11028942" y="6097968"/>
              <a:ext cx="902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Time</a:t>
              </a:r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61C3F75-BD7E-9D4E-854C-6466D1AC08F5}"/>
                </a:ext>
              </a:extLst>
            </p:cNvPr>
            <p:cNvSpPr/>
            <p:nvPr/>
          </p:nvSpPr>
          <p:spPr>
            <a:xfrm>
              <a:off x="1485903" y="5933429"/>
              <a:ext cx="1229225" cy="3850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可行性研究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3029B5C-AE6B-D846-BEB6-83091AC95702}"/>
                </a:ext>
              </a:extLst>
            </p:cNvPr>
            <p:cNvSpPr/>
            <p:nvPr/>
          </p:nvSpPr>
          <p:spPr>
            <a:xfrm>
              <a:off x="1485903" y="5334758"/>
              <a:ext cx="1229225" cy="3850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问题定义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F9A247-AAD8-2545-89B9-8033521825F1}"/>
                </a:ext>
              </a:extLst>
            </p:cNvPr>
            <p:cNvSpPr/>
            <p:nvPr/>
          </p:nvSpPr>
          <p:spPr>
            <a:xfrm>
              <a:off x="3226469" y="5933428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需求分析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92DA0E-42D3-EF41-8BF1-FDC5C7D53E89}"/>
                </a:ext>
              </a:extLst>
            </p:cNvPr>
            <p:cNvSpPr/>
            <p:nvPr/>
          </p:nvSpPr>
          <p:spPr>
            <a:xfrm>
              <a:off x="4760494" y="5932431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详细设计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C9C441-D202-9642-B277-7E0AF6E2C904}"/>
                </a:ext>
              </a:extLst>
            </p:cNvPr>
            <p:cNvSpPr/>
            <p:nvPr/>
          </p:nvSpPr>
          <p:spPr>
            <a:xfrm>
              <a:off x="4760494" y="5368412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总体设计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D47012-4949-9B45-A310-73811BF62CD2}"/>
                </a:ext>
              </a:extLst>
            </p:cNvPr>
            <p:cNvSpPr/>
            <p:nvPr/>
          </p:nvSpPr>
          <p:spPr>
            <a:xfrm>
              <a:off x="6310562" y="5942421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编码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C947244-A7EF-834F-BCB4-CA01F229BFB7}"/>
                </a:ext>
              </a:extLst>
            </p:cNvPr>
            <p:cNvSpPr/>
            <p:nvPr/>
          </p:nvSpPr>
          <p:spPr>
            <a:xfrm>
              <a:off x="7890708" y="5952213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单元测试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FE155DC-EC66-E647-A6B4-9D589204E23B}"/>
                </a:ext>
              </a:extLst>
            </p:cNvPr>
            <p:cNvSpPr/>
            <p:nvPr/>
          </p:nvSpPr>
          <p:spPr>
            <a:xfrm>
              <a:off x="7890709" y="5369593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集成测试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F02F7D4-544F-4143-84E0-3997CF9DCA53}"/>
                </a:ext>
              </a:extLst>
            </p:cNvPr>
            <p:cNvSpPr/>
            <p:nvPr/>
          </p:nvSpPr>
          <p:spPr>
            <a:xfrm>
              <a:off x="7898728" y="4786454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系统测试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7CC0871-0779-4E49-8172-326EF906B2C3}"/>
                </a:ext>
              </a:extLst>
            </p:cNvPr>
            <p:cNvSpPr/>
            <p:nvPr/>
          </p:nvSpPr>
          <p:spPr>
            <a:xfrm>
              <a:off x="9620246" y="5932431"/>
              <a:ext cx="1229225" cy="38501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运行与维护</a:t>
              </a:r>
            </a:p>
          </p:txBody>
        </p:sp>
        <p:cxnSp>
          <p:nvCxnSpPr>
            <p:cNvPr id="29" name="直接连接符 35">
              <a:extLst>
                <a:ext uri="{FF2B5EF4-FFF2-40B4-BE49-F238E27FC236}">
                  <a16:creationId xmlns:a16="http://schemas.microsoft.com/office/drawing/2014/main" id="{8F8BDE93-89D9-D341-8722-FA049386719B}"/>
                </a:ext>
              </a:extLst>
            </p:cNvPr>
            <p:cNvCxnSpPr/>
            <p:nvPr/>
          </p:nvCxnSpPr>
          <p:spPr>
            <a:xfrm>
              <a:off x="1251283" y="4570324"/>
              <a:ext cx="172051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A79A810-256A-C44A-86D7-E49990CC40A6}"/>
                </a:ext>
              </a:extLst>
            </p:cNvPr>
            <p:cNvSpPr txBox="1"/>
            <p:nvPr/>
          </p:nvSpPr>
          <p:spPr>
            <a:xfrm>
              <a:off x="1526002" y="4576495"/>
              <a:ext cx="122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计划周期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84A97F-7B4F-8049-874A-EB8C790F857D}"/>
                </a:ext>
              </a:extLst>
            </p:cNvPr>
            <p:cNvGrpSpPr/>
            <p:nvPr/>
          </p:nvGrpSpPr>
          <p:grpSpPr>
            <a:xfrm>
              <a:off x="2959768" y="4181674"/>
              <a:ext cx="8081208" cy="2400256"/>
              <a:chOff x="2959768" y="3002583"/>
              <a:chExt cx="8081208" cy="3579347"/>
            </a:xfrm>
          </p:grpSpPr>
          <p:cxnSp>
            <p:nvCxnSpPr>
              <p:cNvPr id="32" name="直接连接符 22">
                <a:extLst>
                  <a:ext uri="{FF2B5EF4-FFF2-40B4-BE49-F238E27FC236}">
                    <a16:creationId xmlns:a16="http://schemas.microsoft.com/office/drawing/2014/main" id="{99DBDD6C-8FCE-6B40-B901-F7B9ED7E5A5B}"/>
                  </a:ext>
                </a:extLst>
              </p:cNvPr>
              <p:cNvCxnSpPr/>
              <p:nvPr/>
            </p:nvCxnSpPr>
            <p:spPr>
              <a:xfrm>
                <a:off x="2959768" y="3002583"/>
                <a:ext cx="12032" cy="356731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23">
                <a:extLst>
                  <a:ext uri="{FF2B5EF4-FFF2-40B4-BE49-F238E27FC236}">
                    <a16:creationId xmlns:a16="http://schemas.microsoft.com/office/drawing/2014/main" id="{39BF0762-67FF-5D40-946F-902B254BB565}"/>
                  </a:ext>
                </a:extLst>
              </p:cNvPr>
              <p:cNvCxnSpPr/>
              <p:nvPr/>
            </p:nvCxnSpPr>
            <p:spPr>
              <a:xfrm>
                <a:off x="9356554" y="3014615"/>
                <a:ext cx="12032" cy="356731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24">
                <a:extLst>
                  <a:ext uri="{FF2B5EF4-FFF2-40B4-BE49-F238E27FC236}">
                    <a16:creationId xmlns:a16="http://schemas.microsoft.com/office/drawing/2014/main" id="{0BB9FD52-55FE-2F47-A395-A17D7F100B87}"/>
                  </a:ext>
                </a:extLst>
              </p:cNvPr>
              <p:cNvCxnSpPr/>
              <p:nvPr/>
            </p:nvCxnSpPr>
            <p:spPr>
              <a:xfrm>
                <a:off x="11028944" y="3014615"/>
                <a:ext cx="12032" cy="356731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6">
                <a:extLst>
                  <a:ext uri="{FF2B5EF4-FFF2-40B4-BE49-F238E27FC236}">
                    <a16:creationId xmlns:a16="http://schemas.microsoft.com/office/drawing/2014/main" id="{6677E53A-9FAC-8C4A-9066-84EF94F9182F}"/>
                  </a:ext>
                </a:extLst>
              </p:cNvPr>
              <p:cNvCxnSpPr/>
              <p:nvPr/>
            </p:nvCxnSpPr>
            <p:spPr>
              <a:xfrm>
                <a:off x="2959768" y="3592128"/>
                <a:ext cx="640881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8">
                <a:extLst>
                  <a:ext uri="{FF2B5EF4-FFF2-40B4-BE49-F238E27FC236}">
                    <a16:creationId xmlns:a16="http://schemas.microsoft.com/office/drawing/2014/main" id="{D062CB9F-E2EA-444C-ACBD-0F0E3DB05249}"/>
                  </a:ext>
                </a:extLst>
              </p:cNvPr>
              <p:cNvCxnSpPr/>
              <p:nvPr/>
            </p:nvCxnSpPr>
            <p:spPr>
              <a:xfrm>
                <a:off x="9368586" y="3588118"/>
                <a:ext cx="1660357" cy="4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5F8724D-F393-BD4A-AA49-FACA80FBEFD7}"/>
                  </a:ext>
                </a:extLst>
              </p:cNvPr>
              <p:cNvSpPr txBox="1"/>
              <p:nvPr/>
            </p:nvSpPr>
            <p:spPr>
              <a:xfrm>
                <a:off x="5391154" y="3579806"/>
                <a:ext cx="1229225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开发周期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1FDC7CE-259F-D344-934D-42B024ED8490}"/>
                  </a:ext>
                </a:extLst>
              </p:cNvPr>
              <p:cNvSpPr txBox="1"/>
              <p:nvPr/>
            </p:nvSpPr>
            <p:spPr>
              <a:xfrm>
                <a:off x="9597187" y="3640827"/>
                <a:ext cx="12292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运行周期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13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29AF15-57B9-1C47-BF94-88E497F99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8" y="1342306"/>
            <a:ext cx="8281304" cy="51505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AAFE4D-B059-B94B-BF2A-2FC2F5946CE5}"/>
              </a:ext>
            </a:extLst>
          </p:cNvPr>
          <p:cNvSpPr txBox="1"/>
          <p:nvPr/>
        </p:nvSpPr>
        <p:spPr>
          <a:xfrm>
            <a:off x="5050464" y="1913860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章：软件工程学概述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1DA127C-4CD8-C143-91FF-171D37014B5C}"/>
              </a:ext>
            </a:extLst>
          </p:cNvPr>
          <p:cNvCxnSpPr/>
          <p:nvPr/>
        </p:nvCxnSpPr>
        <p:spPr>
          <a:xfrm>
            <a:off x="3189514" y="5431972"/>
            <a:ext cx="156754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13D816A-0EB5-9E43-B3CE-EB5F7E89C8EC}"/>
              </a:ext>
            </a:extLst>
          </p:cNvPr>
          <p:cNvCxnSpPr>
            <a:cxnSpLocks/>
          </p:cNvCxnSpPr>
          <p:nvPr/>
        </p:nvCxnSpPr>
        <p:spPr>
          <a:xfrm>
            <a:off x="3102428" y="5812972"/>
            <a:ext cx="53884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D2F3F7E-8695-DB46-B903-1A385E7BA9B2}"/>
              </a:ext>
            </a:extLst>
          </p:cNvPr>
          <p:cNvCxnSpPr>
            <a:cxnSpLocks/>
          </p:cNvCxnSpPr>
          <p:nvPr/>
        </p:nvCxnSpPr>
        <p:spPr>
          <a:xfrm>
            <a:off x="4103914" y="6161315"/>
            <a:ext cx="24275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95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FE6FBB-BE5E-C840-85E0-0AE8EA29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8" y="1241351"/>
            <a:ext cx="7543800" cy="2057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AC49AF-198D-744C-8DD8-A37638289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692" y="1560697"/>
            <a:ext cx="2903110" cy="373660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D58C5D0-3501-404D-8F06-C4F192ECA102}"/>
              </a:ext>
            </a:extLst>
          </p:cNvPr>
          <p:cNvSpPr txBox="1"/>
          <p:nvPr/>
        </p:nvSpPr>
        <p:spPr>
          <a:xfrm>
            <a:off x="2461437" y="1560697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356D29A-91F1-4B4C-9470-209D7F9E89ED}"/>
              </a:ext>
            </a:extLst>
          </p:cNvPr>
          <p:cNvSpPr txBox="1"/>
          <p:nvPr/>
        </p:nvSpPr>
        <p:spPr>
          <a:xfrm>
            <a:off x="5920563" y="211127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ECE6464-6823-AE46-A1F8-05B6D7BA0C50}"/>
              </a:ext>
            </a:extLst>
          </p:cNvPr>
          <p:cNvSpPr txBox="1"/>
          <p:nvPr/>
        </p:nvSpPr>
        <p:spPr>
          <a:xfrm>
            <a:off x="5567706" y="2895961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7344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DA4E2-419E-FF47-8641-411064CA2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5" y="1146004"/>
            <a:ext cx="7454900" cy="2070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3F6C61-B23F-A049-8F61-AD5B6B36121E}"/>
              </a:ext>
            </a:extLst>
          </p:cNvPr>
          <p:cNvSpPr txBox="1"/>
          <p:nvPr/>
        </p:nvSpPr>
        <p:spPr>
          <a:xfrm>
            <a:off x="5571460" y="218105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859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DA4E2-419E-FF47-8641-411064CA2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5" y="1146004"/>
            <a:ext cx="7454900" cy="2070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3F6C61-B23F-A049-8F61-AD5B6B36121E}"/>
              </a:ext>
            </a:extLst>
          </p:cNvPr>
          <p:cNvSpPr txBox="1"/>
          <p:nvPr/>
        </p:nvSpPr>
        <p:spPr>
          <a:xfrm>
            <a:off x="5571460" y="218105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44B7FD-8968-364C-AEEF-D9BA113E7F59}"/>
              </a:ext>
            </a:extLst>
          </p:cNvPr>
          <p:cNvSpPr/>
          <p:nvPr/>
        </p:nvSpPr>
        <p:spPr>
          <a:xfrm>
            <a:off x="8274622" y="3412806"/>
            <a:ext cx="3417338" cy="3277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可理解性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可测试性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可修改性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可靠性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可移植性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可使用性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效率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9A5883-19AF-7B46-BBFD-2A15434DF72D}"/>
              </a:ext>
            </a:extLst>
          </p:cNvPr>
          <p:cNvSpPr/>
          <p:nvPr/>
        </p:nvSpPr>
        <p:spPr>
          <a:xfrm>
            <a:off x="418985" y="4322869"/>
            <a:ext cx="6891129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软件的可维护性是指维护人员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理解、改正、改动和改进</a:t>
            </a:r>
            <a:r>
              <a:rPr lang="zh-CN" altLang="en-US" sz="2000" dirty="0">
                <a:latin typeface="+mj-ea"/>
                <a:ea typeface="+mj-ea"/>
              </a:rPr>
              <a:t>这个软件的难易程度，是软件开发阶段各个时期的关键目标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A626BC-0B93-A34D-90B5-BA1E94A92C2F}"/>
              </a:ext>
            </a:extLst>
          </p:cNvPr>
          <p:cNvSpPr txBox="1"/>
          <p:nvPr/>
        </p:nvSpPr>
        <p:spPr>
          <a:xfrm>
            <a:off x="2225748" y="275656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59520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2135AE-C822-A946-8120-1A579997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5" y="1050486"/>
            <a:ext cx="7467600" cy="1574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3F6C61-B23F-A049-8F61-AD5B6B36121E}"/>
              </a:ext>
            </a:extLst>
          </p:cNvPr>
          <p:cNvSpPr txBox="1"/>
          <p:nvPr/>
        </p:nvSpPr>
        <p:spPr>
          <a:xfrm>
            <a:off x="2576622" y="165131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D3AB9-3EC4-6547-9F30-4275EC15A461}"/>
              </a:ext>
            </a:extLst>
          </p:cNvPr>
          <p:cNvSpPr/>
          <p:nvPr/>
        </p:nvSpPr>
        <p:spPr>
          <a:xfrm>
            <a:off x="1648807" y="2870110"/>
            <a:ext cx="2036213" cy="694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软件开发文档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F325F-F165-BF43-B925-6D983F5CB407}"/>
              </a:ext>
            </a:extLst>
          </p:cNvPr>
          <p:cNvSpPr/>
          <p:nvPr/>
        </p:nvSpPr>
        <p:spPr>
          <a:xfrm>
            <a:off x="5526724" y="2870110"/>
            <a:ext cx="2036213" cy="694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软件管理文档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B512C6-CD4D-C04E-B790-BCF4AC606243}"/>
              </a:ext>
            </a:extLst>
          </p:cNvPr>
          <p:cNvSpPr/>
          <p:nvPr/>
        </p:nvSpPr>
        <p:spPr>
          <a:xfrm>
            <a:off x="9404641" y="2853545"/>
            <a:ext cx="2036213" cy="694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软件用户文档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C440318-F601-E440-9959-64B72729F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689505"/>
              </p:ext>
            </p:extLst>
          </p:nvPr>
        </p:nvGraphicFramePr>
        <p:xfrm>
          <a:off x="1461983" y="3525376"/>
          <a:ext cx="240986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861">
                  <a:extLst>
                    <a:ext uri="{9D8B030D-6E8A-4147-A177-3AD203B41FA5}">
                      <a16:colId xmlns:a16="http://schemas.microsoft.com/office/drawing/2014/main" val="4071733335"/>
                    </a:ext>
                  </a:extLst>
                </a:gridCol>
              </a:tblGrid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软件开发文档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184576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需求规格说明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509920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概要设计说明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579117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详细设计说明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580804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软件测试计划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4564287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软件测试分析报告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346607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可行性研究报告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579322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项目开发计划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616695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6808EC8-54E7-164A-B0AD-171E6EB8C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269820"/>
              </p:ext>
            </p:extLst>
          </p:nvPr>
        </p:nvGraphicFramePr>
        <p:xfrm>
          <a:off x="5339900" y="3499977"/>
          <a:ext cx="240986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861">
                  <a:extLst>
                    <a:ext uri="{9D8B030D-6E8A-4147-A177-3AD203B41FA5}">
                      <a16:colId xmlns:a16="http://schemas.microsoft.com/office/drawing/2014/main" val="4071733335"/>
                    </a:ext>
                  </a:extLst>
                </a:gridCol>
              </a:tblGrid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软件管理文档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184576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项目进度报告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509920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项目开发总结报告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579117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E7270E6-9BA8-4048-9C82-6062D9079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402681"/>
              </p:ext>
            </p:extLst>
          </p:nvPr>
        </p:nvGraphicFramePr>
        <p:xfrm>
          <a:off x="9217817" y="3502124"/>
          <a:ext cx="240986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861">
                  <a:extLst>
                    <a:ext uri="{9D8B030D-6E8A-4147-A177-3AD203B41FA5}">
                      <a16:colId xmlns:a16="http://schemas.microsoft.com/office/drawing/2014/main" val="4071733335"/>
                    </a:ext>
                  </a:extLst>
                </a:gridCol>
              </a:tblGrid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软件用户文档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184576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用户手册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509920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演示文件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579117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175A1CCA-8F1B-EE46-8669-C6EA389E4BA1}"/>
              </a:ext>
            </a:extLst>
          </p:cNvPr>
          <p:cNvSpPr txBox="1"/>
          <p:nvPr/>
        </p:nvSpPr>
        <p:spPr>
          <a:xfrm>
            <a:off x="2666913" y="2162923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87388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简答题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CB7150-6CD8-434E-AC8F-36932B03F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8" y="936255"/>
            <a:ext cx="7878476" cy="3853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8927B6-2A39-BA47-9C03-66B6FF41C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26" y="4256316"/>
            <a:ext cx="6090919" cy="22717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28D80C-ED0E-124D-A223-A14D42C89FF6}"/>
              </a:ext>
            </a:extLst>
          </p:cNvPr>
          <p:cNvSpPr txBox="1"/>
          <p:nvPr/>
        </p:nvSpPr>
        <p:spPr>
          <a:xfrm>
            <a:off x="5399314" y="365126"/>
            <a:ext cx="395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设计原则：模块化、低耦合、高内聚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A0459535-5FE0-DC4C-A894-94E6313D2CB0}"/>
              </a:ext>
            </a:extLst>
          </p:cNvPr>
          <p:cNvCxnSpPr>
            <a:cxnSpLocks/>
          </p:cNvCxnSpPr>
          <p:nvPr/>
        </p:nvCxnSpPr>
        <p:spPr>
          <a:xfrm>
            <a:off x="232588" y="1905001"/>
            <a:ext cx="264124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62E9BF8-99BB-274A-9200-2F640309FC0B}"/>
              </a:ext>
            </a:extLst>
          </p:cNvPr>
          <p:cNvCxnSpPr>
            <a:cxnSpLocks/>
          </p:cNvCxnSpPr>
          <p:nvPr/>
        </p:nvCxnSpPr>
        <p:spPr>
          <a:xfrm>
            <a:off x="6796595" y="1611087"/>
            <a:ext cx="120632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74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7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8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3DAB8F-28AA-AA40-B162-AB0907E9E825}"/>
              </a:ext>
            </a:extLst>
          </p:cNvPr>
          <p:cNvSpPr txBox="1"/>
          <p:nvPr/>
        </p:nvSpPr>
        <p:spPr>
          <a:xfrm>
            <a:off x="5964126" y="3679497"/>
            <a:ext cx="283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共同依赖简单的全局变量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8B161BA-920A-734E-9234-D94AB4F4FB52}"/>
              </a:ext>
            </a:extLst>
          </p:cNvPr>
          <p:cNvCxnSpPr>
            <a:cxnSpLocks/>
          </p:cNvCxnSpPr>
          <p:nvPr/>
        </p:nvCxnSpPr>
        <p:spPr>
          <a:xfrm>
            <a:off x="7383295" y="4048829"/>
            <a:ext cx="0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075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3DAB8F-28AA-AA40-B162-AB0907E9E825}"/>
              </a:ext>
            </a:extLst>
          </p:cNvPr>
          <p:cNvSpPr txBox="1"/>
          <p:nvPr/>
        </p:nvSpPr>
        <p:spPr>
          <a:xfrm>
            <a:off x="5964126" y="3679497"/>
            <a:ext cx="283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共同依赖简单的全局变量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8B161BA-920A-734E-9234-D94AB4F4FB52}"/>
              </a:ext>
            </a:extLst>
          </p:cNvPr>
          <p:cNvCxnSpPr>
            <a:cxnSpLocks/>
          </p:cNvCxnSpPr>
          <p:nvPr/>
        </p:nvCxnSpPr>
        <p:spPr>
          <a:xfrm>
            <a:off x="7383295" y="4048829"/>
            <a:ext cx="0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8E9BD5-B2FE-8D48-96D9-3441BB7ED6E0}"/>
              </a:ext>
            </a:extLst>
          </p:cNvPr>
          <p:cNvSpPr txBox="1"/>
          <p:nvPr/>
        </p:nvSpPr>
        <p:spPr>
          <a:xfrm>
            <a:off x="4904415" y="6228907"/>
            <a:ext cx="283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一个模块通过控制信息控制另一个模块的功能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B1FEF69-775B-044E-8D6A-171C423E42FE}"/>
              </a:ext>
            </a:extLst>
          </p:cNvPr>
          <p:cNvCxnSpPr>
            <a:cxnSpLocks/>
            <a:stCxn id="40" idx="2"/>
          </p:cNvCxnSpPr>
          <p:nvPr/>
        </p:nvCxnSpPr>
        <p:spPr>
          <a:xfrm flipV="1">
            <a:off x="6215109" y="5273749"/>
            <a:ext cx="108475" cy="90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482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3DAB8F-28AA-AA40-B162-AB0907E9E825}"/>
              </a:ext>
            </a:extLst>
          </p:cNvPr>
          <p:cNvSpPr txBox="1"/>
          <p:nvPr/>
        </p:nvSpPr>
        <p:spPr>
          <a:xfrm>
            <a:off x="5964126" y="3679497"/>
            <a:ext cx="283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共同依赖简单的全局变量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8B161BA-920A-734E-9234-D94AB4F4FB52}"/>
              </a:ext>
            </a:extLst>
          </p:cNvPr>
          <p:cNvCxnSpPr>
            <a:cxnSpLocks/>
          </p:cNvCxnSpPr>
          <p:nvPr/>
        </p:nvCxnSpPr>
        <p:spPr>
          <a:xfrm>
            <a:off x="7383295" y="4048829"/>
            <a:ext cx="0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8E9BD5-B2FE-8D48-96D9-3441BB7ED6E0}"/>
              </a:ext>
            </a:extLst>
          </p:cNvPr>
          <p:cNvSpPr txBox="1"/>
          <p:nvPr/>
        </p:nvSpPr>
        <p:spPr>
          <a:xfrm>
            <a:off x="4904415" y="6228907"/>
            <a:ext cx="283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一个模块通过控制信息控制另一个模块的功能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B1FEF69-775B-044E-8D6A-171C423E42FE}"/>
              </a:ext>
            </a:extLst>
          </p:cNvPr>
          <p:cNvCxnSpPr>
            <a:cxnSpLocks/>
            <a:stCxn id="40" idx="2"/>
          </p:cNvCxnSpPr>
          <p:nvPr/>
        </p:nvCxnSpPr>
        <p:spPr>
          <a:xfrm flipV="1">
            <a:off x="6215109" y="5273749"/>
            <a:ext cx="108475" cy="90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3F45C41-FFF5-FF46-90D0-855262F871CA}"/>
              </a:ext>
            </a:extLst>
          </p:cNvPr>
          <p:cNvSpPr txBox="1"/>
          <p:nvPr/>
        </p:nvSpPr>
        <p:spPr>
          <a:xfrm>
            <a:off x="3455583" y="3387332"/>
            <a:ext cx="242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传参（地址、数据结构、引用等）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0E5A1B8-8777-D940-9A5E-B2FF66BCA480}"/>
              </a:ext>
            </a:extLst>
          </p:cNvPr>
          <p:cNvCxnSpPr>
            <a:cxnSpLocks/>
          </p:cNvCxnSpPr>
          <p:nvPr/>
        </p:nvCxnSpPr>
        <p:spPr>
          <a:xfrm>
            <a:off x="4667001" y="4033663"/>
            <a:ext cx="521687" cy="46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4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9F1AD-808C-524A-9087-43EA478E7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04" y="365126"/>
            <a:ext cx="8466845" cy="61226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CB0913-4401-6F4C-9AC9-7E7862CD16DD}"/>
              </a:ext>
            </a:extLst>
          </p:cNvPr>
          <p:cNvSpPr txBox="1"/>
          <p:nvPr/>
        </p:nvSpPr>
        <p:spPr>
          <a:xfrm>
            <a:off x="6096000" y="874700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章：可行性研究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0DAB4AAC-30E8-D745-B624-375CF4D486AA}"/>
              </a:ext>
            </a:extLst>
          </p:cNvPr>
          <p:cNvCxnSpPr>
            <a:cxnSpLocks/>
          </p:cNvCxnSpPr>
          <p:nvPr/>
        </p:nvCxnSpPr>
        <p:spPr>
          <a:xfrm>
            <a:off x="5035022" y="2416629"/>
            <a:ext cx="158349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54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3DAB8F-28AA-AA40-B162-AB0907E9E825}"/>
              </a:ext>
            </a:extLst>
          </p:cNvPr>
          <p:cNvSpPr txBox="1"/>
          <p:nvPr/>
        </p:nvSpPr>
        <p:spPr>
          <a:xfrm>
            <a:off x="5964126" y="3679497"/>
            <a:ext cx="283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共同依赖简单的全局变量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8B161BA-920A-734E-9234-D94AB4F4FB52}"/>
              </a:ext>
            </a:extLst>
          </p:cNvPr>
          <p:cNvCxnSpPr>
            <a:cxnSpLocks/>
          </p:cNvCxnSpPr>
          <p:nvPr/>
        </p:nvCxnSpPr>
        <p:spPr>
          <a:xfrm>
            <a:off x="7383295" y="4048829"/>
            <a:ext cx="0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8E9BD5-B2FE-8D48-96D9-3441BB7ED6E0}"/>
              </a:ext>
            </a:extLst>
          </p:cNvPr>
          <p:cNvSpPr txBox="1"/>
          <p:nvPr/>
        </p:nvSpPr>
        <p:spPr>
          <a:xfrm>
            <a:off x="4904415" y="6228907"/>
            <a:ext cx="283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一个模块通过控制信息控制另一个模块的功能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B1FEF69-775B-044E-8D6A-171C423E42FE}"/>
              </a:ext>
            </a:extLst>
          </p:cNvPr>
          <p:cNvCxnSpPr>
            <a:cxnSpLocks/>
            <a:stCxn id="40" idx="2"/>
          </p:cNvCxnSpPr>
          <p:nvPr/>
        </p:nvCxnSpPr>
        <p:spPr>
          <a:xfrm flipV="1">
            <a:off x="6215109" y="5273749"/>
            <a:ext cx="108475" cy="90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3F45C41-FFF5-FF46-90D0-855262F871CA}"/>
              </a:ext>
            </a:extLst>
          </p:cNvPr>
          <p:cNvSpPr txBox="1"/>
          <p:nvPr/>
        </p:nvSpPr>
        <p:spPr>
          <a:xfrm>
            <a:off x="3455583" y="3387332"/>
            <a:ext cx="242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传参（地址、数据结构、引用等）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0E5A1B8-8777-D940-9A5E-B2FF66BCA480}"/>
              </a:ext>
            </a:extLst>
          </p:cNvPr>
          <p:cNvCxnSpPr>
            <a:cxnSpLocks/>
          </p:cNvCxnSpPr>
          <p:nvPr/>
        </p:nvCxnSpPr>
        <p:spPr>
          <a:xfrm>
            <a:off x="4667001" y="4033663"/>
            <a:ext cx="521687" cy="46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6C68749-86C6-D44F-BB81-1785C28783E0}"/>
              </a:ext>
            </a:extLst>
          </p:cNvPr>
          <p:cNvSpPr txBox="1"/>
          <p:nvPr/>
        </p:nvSpPr>
        <p:spPr>
          <a:xfrm>
            <a:off x="2567238" y="5764405"/>
            <a:ext cx="242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传参（基本数据类型）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632E7D8-5D8F-514F-AADE-25BC2A6CF55E}"/>
              </a:ext>
            </a:extLst>
          </p:cNvPr>
          <p:cNvCxnSpPr>
            <a:cxnSpLocks/>
          </p:cNvCxnSpPr>
          <p:nvPr/>
        </p:nvCxnSpPr>
        <p:spPr>
          <a:xfrm flipV="1">
            <a:off x="3932362" y="5273749"/>
            <a:ext cx="76112" cy="51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293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3DAB8F-28AA-AA40-B162-AB0907E9E825}"/>
              </a:ext>
            </a:extLst>
          </p:cNvPr>
          <p:cNvSpPr txBox="1"/>
          <p:nvPr/>
        </p:nvSpPr>
        <p:spPr>
          <a:xfrm>
            <a:off x="5964126" y="3679497"/>
            <a:ext cx="283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共同依赖简单的全局变量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8B161BA-920A-734E-9234-D94AB4F4FB52}"/>
              </a:ext>
            </a:extLst>
          </p:cNvPr>
          <p:cNvCxnSpPr>
            <a:cxnSpLocks/>
          </p:cNvCxnSpPr>
          <p:nvPr/>
        </p:nvCxnSpPr>
        <p:spPr>
          <a:xfrm>
            <a:off x="7383295" y="4048829"/>
            <a:ext cx="0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8E9BD5-B2FE-8D48-96D9-3441BB7ED6E0}"/>
              </a:ext>
            </a:extLst>
          </p:cNvPr>
          <p:cNvSpPr txBox="1"/>
          <p:nvPr/>
        </p:nvSpPr>
        <p:spPr>
          <a:xfrm>
            <a:off x="4904415" y="6228907"/>
            <a:ext cx="283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一个模块通过控制信息控制另一个模块的功能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B1FEF69-775B-044E-8D6A-171C423E42FE}"/>
              </a:ext>
            </a:extLst>
          </p:cNvPr>
          <p:cNvCxnSpPr>
            <a:cxnSpLocks/>
            <a:stCxn id="40" idx="2"/>
          </p:cNvCxnSpPr>
          <p:nvPr/>
        </p:nvCxnSpPr>
        <p:spPr>
          <a:xfrm flipV="1">
            <a:off x="6215109" y="5273749"/>
            <a:ext cx="108475" cy="90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3F45C41-FFF5-FF46-90D0-855262F871CA}"/>
              </a:ext>
            </a:extLst>
          </p:cNvPr>
          <p:cNvSpPr txBox="1"/>
          <p:nvPr/>
        </p:nvSpPr>
        <p:spPr>
          <a:xfrm>
            <a:off x="3455583" y="3387332"/>
            <a:ext cx="242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传参（地址、数据结构、引用等）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0E5A1B8-8777-D940-9A5E-B2FF66BCA480}"/>
              </a:ext>
            </a:extLst>
          </p:cNvPr>
          <p:cNvCxnSpPr>
            <a:cxnSpLocks/>
          </p:cNvCxnSpPr>
          <p:nvPr/>
        </p:nvCxnSpPr>
        <p:spPr>
          <a:xfrm>
            <a:off x="4667001" y="4033663"/>
            <a:ext cx="521687" cy="46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6C68749-86C6-D44F-BB81-1785C28783E0}"/>
              </a:ext>
            </a:extLst>
          </p:cNvPr>
          <p:cNvSpPr txBox="1"/>
          <p:nvPr/>
        </p:nvSpPr>
        <p:spPr>
          <a:xfrm>
            <a:off x="2567238" y="5764405"/>
            <a:ext cx="242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传参（基本数据类型）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632E7D8-5D8F-514F-AADE-25BC2A6CF55E}"/>
              </a:ext>
            </a:extLst>
          </p:cNvPr>
          <p:cNvCxnSpPr>
            <a:cxnSpLocks/>
          </p:cNvCxnSpPr>
          <p:nvPr/>
        </p:nvCxnSpPr>
        <p:spPr>
          <a:xfrm flipV="1">
            <a:off x="3932362" y="5273749"/>
            <a:ext cx="76112" cy="51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BE4AB14-03FC-E347-A271-8F8634BEB7F0}"/>
              </a:ext>
            </a:extLst>
          </p:cNvPr>
          <p:cNvSpPr txBox="1"/>
          <p:nvPr/>
        </p:nvSpPr>
        <p:spPr>
          <a:xfrm>
            <a:off x="555600" y="3679497"/>
            <a:ext cx="242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无直接关联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772BBB2-1B6B-4243-A230-CC267A6427C7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767018" y="4048829"/>
            <a:ext cx="880489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951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内容耦合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一个模块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直接访问另一模块的内容</a:t>
            </a:r>
            <a:r>
              <a:rPr lang="zh-CN" altLang="en-US" dirty="0">
                <a:latin typeface="+mj-ea"/>
                <a:ea typeface="+mj-ea"/>
              </a:rPr>
              <a:t>，则称这两个模块为内容耦合</a:t>
            </a: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内容耦合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504685" y="3615336"/>
            <a:ext cx="7197153" cy="2376961"/>
            <a:chOff x="2504685" y="3615336"/>
            <a:chExt cx="7197153" cy="2376961"/>
          </a:xfrm>
        </p:grpSpPr>
        <p:sp>
          <p:nvSpPr>
            <p:cNvPr id="10" name="矩形 9"/>
            <p:cNvSpPr/>
            <p:nvPr/>
          </p:nvSpPr>
          <p:spPr>
            <a:xfrm>
              <a:off x="2504686" y="3615336"/>
              <a:ext cx="1453768" cy="15027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504685" y="3729421"/>
              <a:ext cx="1453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05070" y="4157887"/>
              <a:ext cx="1052997" cy="8449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use age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248070" y="3868640"/>
              <a:ext cx="1453768" cy="11095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248069" y="3982725"/>
              <a:ext cx="1453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Class2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448454" y="4379442"/>
              <a:ext cx="1052997" cy="4275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public </a:t>
              </a:r>
            </a:p>
            <a:p>
              <a:pPr algn="ctr"/>
              <a:r>
                <a:rPr lang="en-US" altLang="zh-CN" sz="1400" dirty="0" err="1">
                  <a:latin typeface="+mj-ea"/>
                  <a:ea typeface="+mj-ea"/>
                </a:rPr>
                <a:t>int</a:t>
              </a:r>
              <a:r>
                <a:rPr lang="en-US" altLang="zh-CN" sz="1400" dirty="0">
                  <a:latin typeface="+mj-ea"/>
                  <a:ea typeface="+mj-ea"/>
                </a:rPr>
                <a:t> age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cxnSp>
          <p:nvCxnSpPr>
            <p:cNvPr id="9" name="直接箭头连接符 8"/>
            <p:cNvCxnSpPr>
              <a:stCxn id="12" idx="3"/>
              <a:endCxn id="15" idx="1"/>
            </p:cNvCxnSpPr>
            <p:nvPr/>
          </p:nvCxnSpPr>
          <p:spPr>
            <a:xfrm>
              <a:off x="3758067" y="4580355"/>
              <a:ext cx="4690387" cy="1284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08471" y="3923440"/>
              <a:ext cx="321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直接访问其他模块的内部数据</a:t>
              </a:r>
              <a:endParaRPr lang="en-US" altLang="zh-CN" dirty="0">
                <a:latin typeface="+mj-ea"/>
                <a:ea typeface="+mj-ea"/>
              </a:endParaRPr>
            </a:p>
            <a:p>
              <a:pPr algn="ctr"/>
              <a:r>
                <a:rPr lang="en-US" altLang="zh-CN" dirty="0">
                  <a:latin typeface="+mj-ea"/>
                  <a:ea typeface="+mj-ea"/>
                </a:rPr>
                <a:t>public </a:t>
              </a:r>
              <a:r>
                <a:rPr lang="en-US" altLang="zh-CN" dirty="0" err="1">
                  <a:latin typeface="+mj-ea"/>
                  <a:ea typeface="+mj-ea"/>
                </a:rPr>
                <a:t>int</a:t>
              </a:r>
              <a:r>
                <a:rPr lang="en-US" altLang="zh-CN" dirty="0">
                  <a:latin typeface="+mj-ea"/>
                  <a:ea typeface="+mj-ea"/>
                </a:rPr>
                <a:t> age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58610" y="5622965"/>
              <a:ext cx="321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内容耦合 </a:t>
              </a:r>
              <a:r>
                <a:rPr lang="en-US" altLang="zh-CN" dirty="0">
                  <a:solidFill>
                    <a:srgbClr val="C00000"/>
                  </a:solidFill>
                  <a:latin typeface="+mj-ea"/>
                  <a:ea typeface="+mj-ea"/>
                </a:rPr>
                <a:t>Case 1</a:t>
              </a:r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67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内容耦合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一个模块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直接访问另一模块的内容</a:t>
            </a:r>
            <a:r>
              <a:rPr lang="zh-CN" altLang="en-US" dirty="0">
                <a:latin typeface="+mj-ea"/>
                <a:ea typeface="+mj-ea"/>
              </a:rPr>
              <a:t>，则称这两个模块为内容耦合</a:t>
            </a: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内容耦合</a:t>
            </a:r>
          </a:p>
        </p:txBody>
      </p:sp>
      <p:sp>
        <p:nvSpPr>
          <p:cNvPr id="10" name="矩形 9"/>
          <p:cNvSpPr/>
          <p:nvPr/>
        </p:nvSpPr>
        <p:spPr>
          <a:xfrm>
            <a:off x="2034786" y="3615336"/>
            <a:ext cx="1453768" cy="15027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34785" y="3729421"/>
            <a:ext cx="14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Class1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35170" y="4157887"/>
            <a:ext cx="1052997" cy="844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private A(){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B()/C()</a:t>
            </a:r>
          </a:p>
          <a:p>
            <a:r>
              <a:rPr lang="en-US" altLang="zh-CN" sz="1400" dirty="0">
                <a:latin typeface="+mj-ea"/>
                <a:ea typeface="+mj-ea"/>
              </a:rPr>
              <a:t>}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78170" y="3868639"/>
            <a:ext cx="2623130" cy="24309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78169" y="3956974"/>
            <a:ext cx="262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Class2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40454" y="4379441"/>
            <a:ext cx="1052997" cy="73865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public B(){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D()</a:t>
            </a:r>
          </a:p>
          <a:p>
            <a:r>
              <a:rPr lang="en-US" altLang="zh-CN" sz="1400" dirty="0">
                <a:latin typeface="+mj-ea"/>
                <a:ea typeface="+mj-ea"/>
              </a:rPr>
              <a:t>}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064914" y="3997386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一个模块有多个入口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988710" y="5622965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内容耦合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Case 3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63235" y="5700279"/>
            <a:ext cx="1052997" cy="31745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private D(){</a:t>
            </a:r>
          </a:p>
        </p:txBody>
      </p:sp>
      <p:cxnSp>
        <p:nvCxnSpPr>
          <p:cNvPr id="18" name="直接箭头连接符 17"/>
          <p:cNvCxnSpPr>
            <a:stCxn id="12" idx="3"/>
          </p:cNvCxnSpPr>
          <p:nvPr/>
        </p:nvCxnSpPr>
        <p:spPr>
          <a:xfrm>
            <a:off x="3288167" y="4580355"/>
            <a:ext cx="4652287" cy="434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193834" y="4379440"/>
            <a:ext cx="1052997" cy="73865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public C(){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D()</a:t>
            </a:r>
          </a:p>
          <a:p>
            <a:r>
              <a:rPr lang="en-US" altLang="zh-CN" sz="1400" dirty="0">
                <a:latin typeface="+mj-ea"/>
                <a:ea typeface="+mj-ea"/>
              </a:rPr>
              <a:t>}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3289300" y="4572000"/>
            <a:ext cx="6146800" cy="949678"/>
          </a:xfrm>
          <a:custGeom>
            <a:avLst/>
            <a:gdLst>
              <a:gd name="connsiteX0" fmla="*/ 0 w 6146800"/>
              <a:gd name="connsiteY0" fmla="*/ 0 h 949678"/>
              <a:gd name="connsiteX1" fmla="*/ 1282700 w 6146800"/>
              <a:gd name="connsiteY1" fmla="*/ 317500 h 949678"/>
              <a:gd name="connsiteX2" fmla="*/ 2743200 w 6146800"/>
              <a:gd name="connsiteY2" fmla="*/ 787400 h 949678"/>
              <a:gd name="connsiteX3" fmla="*/ 4787900 w 6146800"/>
              <a:gd name="connsiteY3" fmla="*/ 939800 h 949678"/>
              <a:gd name="connsiteX4" fmla="*/ 6146800 w 6146800"/>
              <a:gd name="connsiteY4" fmla="*/ 546100 h 94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6800" h="949678">
                <a:moveTo>
                  <a:pt x="0" y="0"/>
                </a:moveTo>
                <a:cubicBezTo>
                  <a:pt x="412750" y="93133"/>
                  <a:pt x="825500" y="186267"/>
                  <a:pt x="1282700" y="317500"/>
                </a:cubicBezTo>
                <a:cubicBezTo>
                  <a:pt x="1739900" y="448733"/>
                  <a:pt x="2159000" y="683683"/>
                  <a:pt x="2743200" y="787400"/>
                </a:cubicBezTo>
                <a:cubicBezTo>
                  <a:pt x="3327400" y="891117"/>
                  <a:pt x="4220633" y="980017"/>
                  <a:pt x="4787900" y="939800"/>
                </a:cubicBezTo>
                <a:cubicBezTo>
                  <a:pt x="5355167" y="899583"/>
                  <a:pt x="5750983" y="722841"/>
                  <a:pt x="6146800" y="546100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1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公共耦合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一组模块都访问同一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全局数据结构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共享通信区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内存覆盖区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公共耦合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034785" y="3309135"/>
            <a:ext cx="7524369" cy="3548865"/>
            <a:chOff x="2034785" y="3309135"/>
            <a:chExt cx="7524369" cy="3548865"/>
          </a:xfrm>
        </p:grpSpPr>
        <p:sp>
          <p:nvSpPr>
            <p:cNvPr id="10" name="矩形 9"/>
            <p:cNvSpPr/>
            <p:nvPr/>
          </p:nvSpPr>
          <p:spPr>
            <a:xfrm>
              <a:off x="2034786" y="3450236"/>
              <a:ext cx="1453768" cy="15027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34785" y="3564321"/>
              <a:ext cx="1453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235170" y="3992787"/>
              <a:ext cx="1052997" cy="8449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B-Tree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105386" y="3412915"/>
              <a:ext cx="1453768" cy="15027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105385" y="3527000"/>
              <a:ext cx="1453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Class2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305770" y="3955466"/>
              <a:ext cx="1052997" cy="8449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B(){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B-Tree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924" y="4813300"/>
              <a:ext cx="3548691" cy="2044700"/>
            </a:xfrm>
            <a:prstGeom prst="rect">
              <a:avLst/>
            </a:prstGeom>
          </p:spPr>
        </p:pic>
        <p:cxnSp>
          <p:nvCxnSpPr>
            <p:cNvPr id="31" name="直接连接符 30"/>
            <p:cNvCxnSpPr>
              <a:stCxn id="10" idx="3"/>
            </p:cNvCxnSpPr>
            <p:nvPr/>
          </p:nvCxnSpPr>
          <p:spPr>
            <a:xfrm>
              <a:off x="3488554" y="4201618"/>
              <a:ext cx="175654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245100" y="4201618"/>
              <a:ext cx="0" cy="5987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21" idx="1"/>
            </p:cNvCxnSpPr>
            <p:nvPr/>
          </p:nvCxnSpPr>
          <p:spPr>
            <a:xfrm flipH="1">
              <a:off x="6464300" y="4164297"/>
              <a:ext cx="164108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6464300" y="4164297"/>
              <a:ext cx="0" cy="64900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4093424" y="3309135"/>
              <a:ext cx="3530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一旦全局数据结构修改，会引起多个模块的更新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5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外部耦合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一组模块都访问同一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全局简单变量，且不通过参数表传递全局变量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外部耦合</a:t>
            </a:r>
          </a:p>
        </p:txBody>
      </p:sp>
      <p:sp>
        <p:nvSpPr>
          <p:cNvPr id="10" name="矩形 9"/>
          <p:cNvSpPr/>
          <p:nvPr/>
        </p:nvSpPr>
        <p:spPr>
          <a:xfrm>
            <a:off x="2060186" y="3005736"/>
            <a:ext cx="1724414" cy="1769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60185" y="3119821"/>
            <a:ext cx="172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Class1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1369" y="3548286"/>
            <a:ext cx="1253383" cy="10374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private A(){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r>
              <a:rPr lang="en-US" altLang="zh-CN" sz="1400" dirty="0">
                <a:latin typeface="+mj-ea"/>
                <a:ea typeface="+mj-ea"/>
              </a:rPr>
              <a:t>}</a:t>
            </a:r>
            <a:endParaRPr lang="zh-CN" altLang="en-US" sz="1400" dirty="0">
              <a:latin typeface="+mj-ea"/>
              <a:ea typeface="+mj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564752" y="3757118"/>
            <a:ext cx="1705748" cy="801097"/>
            <a:chOff x="3564752" y="3757118"/>
            <a:chExt cx="1705748" cy="801097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3564752" y="3757118"/>
              <a:ext cx="17057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270500" y="3757118"/>
              <a:ext cx="0" cy="80109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6489700" y="3719797"/>
            <a:ext cx="1641086" cy="838418"/>
            <a:chOff x="6489700" y="3719797"/>
            <a:chExt cx="1641086" cy="838418"/>
          </a:xfrm>
        </p:grpSpPr>
        <p:cxnSp>
          <p:nvCxnSpPr>
            <p:cNvPr id="36" name="直接连接符 35"/>
            <p:cNvCxnSpPr>
              <a:stCxn id="21" idx="1"/>
            </p:cNvCxnSpPr>
            <p:nvPr/>
          </p:nvCxnSpPr>
          <p:spPr>
            <a:xfrm flipH="1">
              <a:off x="6489700" y="3719797"/>
              <a:ext cx="164108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6489700" y="3719797"/>
              <a:ext cx="0" cy="83841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4667250" y="4558215"/>
            <a:ext cx="241300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全局变量 </a:t>
            </a:r>
            <a:r>
              <a:rPr lang="en-US" altLang="zh-CN" dirty="0" err="1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 par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60186" y="4945919"/>
            <a:ext cx="1724414" cy="1769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60185" y="5060004"/>
            <a:ext cx="172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Class3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311369" y="5488469"/>
            <a:ext cx="1253383" cy="10374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private C(){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r>
              <a:rPr lang="en-US" altLang="zh-CN" sz="1400" dirty="0">
                <a:latin typeface="+mj-ea"/>
                <a:ea typeface="+mj-ea"/>
              </a:rPr>
              <a:t>}</a:t>
            </a:r>
            <a:endParaRPr lang="zh-CN" altLang="en-US" sz="1400" dirty="0">
              <a:latin typeface="+mj-ea"/>
              <a:ea typeface="+mj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864083" y="2968414"/>
            <a:ext cx="2105417" cy="3783737"/>
            <a:chOff x="7864083" y="2968414"/>
            <a:chExt cx="2105417" cy="3783737"/>
          </a:xfrm>
        </p:grpSpPr>
        <p:grpSp>
          <p:nvGrpSpPr>
            <p:cNvPr id="6" name="组合 5"/>
            <p:cNvGrpSpPr/>
            <p:nvPr/>
          </p:nvGrpSpPr>
          <p:grpSpPr>
            <a:xfrm>
              <a:off x="7864085" y="2968414"/>
              <a:ext cx="2105415" cy="1806785"/>
              <a:chOff x="8105385" y="3412915"/>
              <a:chExt cx="1453769" cy="1502764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173616" y="3412915"/>
                <a:ext cx="1324154" cy="15027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105385" y="3527000"/>
                <a:ext cx="1453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Class2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305770" y="3955466"/>
                <a:ext cx="1052997" cy="844936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private B(</a:t>
                </a:r>
                <a:r>
                  <a:rPr lang="en-US" altLang="zh-CN" sz="1400" dirty="0" err="1">
                    <a:latin typeface="+mj-ea"/>
                    <a:ea typeface="+mj-ea"/>
                  </a:rPr>
                  <a:t>int</a:t>
                </a:r>
                <a:r>
                  <a:rPr lang="en-US" altLang="zh-CN" sz="1400" dirty="0">
                    <a:latin typeface="+mj-ea"/>
                    <a:ea typeface="+mj-ea"/>
                  </a:rPr>
                  <a:t> par){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r>
                  <a:rPr lang="en-US" altLang="zh-CN" sz="1400" dirty="0">
                    <a:latin typeface="+mj-ea"/>
                    <a:ea typeface="+mj-ea"/>
                  </a:rPr>
                  <a:t>}</a:t>
                </a:r>
                <a:endParaRPr lang="zh-CN" altLang="en-US" sz="14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7864083" y="4945366"/>
              <a:ext cx="2105415" cy="1806785"/>
              <a:chOff x="8105385" y="3412915"/>
              <a:chExt cx="1453769" cy="150276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173616" y="3412915"/>
                <a:ext cx="1324154" cy="15027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105385" y="3527000"/>
                <a:ext cx="1453769" cy="30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Class4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8305770" y="3955466"/>
                <a:ext cx="1052999" cy="844936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private D(</a:t>
                </a:r>
                <a:r>
                  <a:rPr lang="en-US" altLang="zh-CN" sz="1400" dirty="0" err="1">
                    <a:latin typeface="+mj-ea"/>
                    <a:ea typeface="+mj-ea"/>
                  </a:rPr>
                  <a:t>int</a:t>
                </a:r>
                <a:r>
                  <a:rPr lang="en-US" altLang="zh-CN" sz="1400" dirty="0">
                    <a:latin typeface="+mj-ea"/>
                    <a:ea typeface="+mj-ea"/>
                  </a:rPr>
                  <a:t> par){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r>
                  <a:rPr lang="en-US" altLang="zh-CN" sz="1400" dirty="0">
                    <a:latin typeface="+mj-ea"/>
                    <a:ea typeface="+mj-ea"/>
                  </a:rPr>
                  <a:t>}</a:t>
                </a:r>
                <a:endParaRPr lang="zh-CN" altLang="en-US" sz="1400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575478" y="4945366"/>
            <a:ext cx="1705748" cy="875912"/>
            <a:chOff x="3575478" y="4945366"/>
            <a:chExt cx="1705748" cy="875912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3575478" y="5821276"/>
              <a:ext cx="17057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5281226" y="4945366"/>
              <a:ext cx="0" cy="8759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6513204" y="4945366"/>
            <a:ext cx="1641086" cy="875910"/>
            <a:chOff x="6513204" y="4945366"/>
            <a:chExt cx="1641086" cy="875910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6513204" y="5821276"/>
              <a:ext cx="164108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V="1">
              <a:off x="6513204" y="4945366"/>
              <a:ext cx="0" cy="87591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10127087" y="4128868"/>
            <a:ext cx="1927552" cy="1359601"/>
            <a:chOff x="10127087" y="4128868"/>
            <a:chExt cx="1927552" cy="1359601"/>
          </a:xfrm>
        </p:grpSpPr>
        <p:sp>
          <p:nvSpPr>
            <p:cNvPr id="43" name="文本框 42"/>
            <p:cNvSpPr txBox="1"/>
            <p:nvPr/>
          </p:nvSpPr>
          <p:spPr>
            <a:xfrm>
              <a:off x="10289848" y="4128868"/>
              <a:ext cx="1447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非外部耦合 </a:t>
              </a:r>
              <a:r>
                <a:rPr lang="en-US" altLang="zh-CN" dirty="0">
                  <a:solidFill>
                    <a:srgbClr val="C00000"/>
                  </a:solidFill>
                  <a:latin typeface="+mj-ea"/>
                  <a:ea typeface="+mj-ea"/>
                </a:rPr>
                <a:t>Case</a:t>
              </a:r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127087" y="4903694"/>
              <a:ext cx="1927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通过参数传递全局变量的“值”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4063" y="4128868"/>
            <a:ext cx="1695011" cy="1359601"/>
            <a:chOff x="94063" y="4128868"/>
            <a:chExt cx="1695011" cy="1359601"/>
          </a:xfrm>
        </p:grpSpPr>
        <p:sp>
          <p:nvSpPr>
            <p:cNvPr id="37" name="文本框 36"/>
            <p:cNvSpPr txBox="1"/>
            <p:nvPr/>
          </p:nvSpPr>
          <p:spPr>
            <a:xfrm>
              <a:off x="254000" y="4128868"/>
              <a:ext cx="1447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外部耦合 </a:t>
              </a:r>
              <a:r>
                <a:rPr lang="en-US" altLang="zh-CN" dirty="0">
                  <a:solidFill>
                    <a:srgbClr val="C00000"/>
                  </a:solidFill>
                  <a:latin typeface="+mj-ea"/>
                  <a:ea typeface="+mj-ea"/>
                </a:rPr>
                <a:t>Case</a:t>
              </a:r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4063" y="4903694"/>
              <a:ext cx="169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直接访问</a:t>
              </a:r>
              <a:r>
                <a:rPr lang="en-US" altLang="zh-CN" sz="1600" dirty="0">
                  <a:latin typeface="+mj-ea"/>
                  <a:ea typeface="+mj-ea"/>
                </a:rPr>
                <a:t>/</a:t>
              </a:r>
              <a:r>
                <a:rPr lang="zh-CN" altLang="en-US" sz="1600" dirty="0">
                  <a:latin typeface="+mj-ea"/>
                  <a:ea typeface="+mj-ea"/>
                </a:rPr>
                <a:t>修改全局变量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13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7" grpId="0" animBg="1"/>
      <p:bldP spid="22" grpId="0" animBg="1"/>
      <p:bldP spid="25" grpId="0"/>
      <p:bldP spid="2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控制耦合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一个模块通过传递“控制信息”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控制另一个模块的功能</a:t>
            </a: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控制耦合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060185" y="3552614"/>
            <a:ext cx="8150615" cy="3033748"/>
            <a:chOff x="2060185" y="3552614"/>
            <a:chExt cx="8150615" cy="3033748"/>
          </a:xfrm>
        </p:grpSpPr>
        <p:sp>
          <p:nvSpPr>
            <p:cNvPr id="10" name="矩形 9"/>
            <p:cNvSpPr/>
            <p:nvPr/>
          </p:nvSpPr>
          <p:spPr>
            <a:xfrm>
              <a:off x="2060186" y="3589936"/>
              <a:ext cx="1724414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60185" y="3704021"/>
              <a:ext cx="1724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311369" y="4132486"/>
              <a:ext cx="1253383" cy="10374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B(flag)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864085" y="3552614"/>
              <a:ext cx="2346715" cy="1908386"/>
              <a:chOff x="8105385" y="3412915"/>
              <a:chExt cx="1453769" cy="158726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173616" y="3412915"/>
                <a:ext cx="1324154" cy="15872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105385" y="3527000"/>
                <a:ext cx="1453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Class2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305770" y="3846031"/>
                <a:ext cx="1052997" cy="1069648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public B(</a:t>
                </a:r>
                <a:r>
                  <a:rPr lang="en-US" altLang="zh-CN" sz="1400" dirty="0" err="1">
                    <a:latin typeface="+mj-ea"/>
                    <a:ea typeface="+mj-ea"/>
                  </a:rPr>
                  <a:t>int</a:t>
                </a:r>
                <a:r>
                  <a:rPr lang="en-US" altLang="zh-CN" sz="1400" dirty="0">
                    <a:latin typeface="+mj-ea"/>
                    <a:ea typeface="+mj-ea"/>
                  </a:rPr>
                  <a:t> flag){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if( flag==x){}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      else if( flag==y){}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      else if( flag==z){}</a:t>
                </a:r>
              </a:p>
              <a:p>
                <a:r>
                  <a:rPr lang="en-US" altLang="zh-CN" sz="1400" dirty="0">
                    <a:latin typeface="+mj-ea"/>
                    <a:ea typeface="+mj-ea"/>
                  </a:rPr>
                  <a:t>      else {}</a:t>
                </a:r>
              </a:p>
              <a:p>
                <a:r>
                  <a:rPr lang="en-US" altLang="zh-CN" sz="1400" dirty="0">
                    <a:latin typeface="+mj-ea"/>
                    <a:ea typeface="+mj-ea"/>
                  </a:rPr>
                  <a:t>}</a:t>
                </a:r>
                <a:endParaRPr lang="zh-CN" altLang="en-US" sz="1400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9" name="直接箭头连接符 8"/>
            <p:cNvCxnSpPr>
              <a:stCxn id="12" idx="3"/>
            </p:cNvCxnSpPr>
            <p:nvPr/>
          </p:nvCxnSpPr>
          <p:spPr>
            <a:xfrm flipV="1">
              <a:off x="3564752" y="4073353"/>
              <a:ext cx="4409473" cy="57787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12" idx="3"/>
            </p:cNvCxnSpPr>
            <p:nvPr/>
          </p:nvCxnSpPr>
          <p:spPr>
            <a:xfrm>
              <a:off x="3564752" y="4651229"/>
              <a:ext cx="440947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12" idx="3"/>
            </p:cNvCxnSpPr>
            <p:nvPr/>
          </p:nvCxnSpPr>
          <p:spPr>
            <a:xfrm>
              <a:off x="3564752" y="4651229"/>
              <a:ext cx="4409473" cy="51874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5430808" y="3912566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flag==x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34714" y="4326774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flag==y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430808" y="5065437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flag==z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941117" y="5940031"/>
              <a:ext cx="3656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一个模块通过“指令”</a:t>
              </a:r>
              <a:r>
                <a:rPr lang="en-US" altLang="zh-CN" dirty="0">
                  <a:solidFill>
                    <a:srgbClr val="C00000"/>
                  </a:solidFill>
                  <a:latin typeface="+mj-ea"/>
                  <a:ea typeface="+mj-ea"/>
                </a:rPr>
                <a:t>flag</a:t>
              </a:r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可以控制另一个模块的行为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973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标记耦合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调用模块和被调用模块之间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传递数据结构</a:t>
            </a:r>
            <a:r>
              <a:rPr lang="zh-CN" altLang="en-US" dirty="0">
                <a:latin typeface="+mj-ea"/>
                <a:ea typeface="+mj-ea"/>
              </a:rPr>
              <a:t>，也称特征耦合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标记耦合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704585" y="3361336"/>
            <a:ext cx="8772915" cy="1862260"/>
            <a:chOff x="1704585" y="3361336"/>
            <a:chExt cx="8772915" cy="1862260"/>
          </a:xfrm>
        </p:grpSpPr>
        <p:sp>
          <p:nvSpPr>
            <p:cNvPr id="10" name="矩形 9"/>
            <p:cNvSpPr/>
            <p:nvPr/>
          </p:nvSpPr>
          <p:spPr>
            <a:xfrm>
              <a:off x="1704586" y="3361336"/>
              <a:ext cx="1724414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04585" y="3475421"/>
              <a:ext cx="1724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55769" y="3903886"/>
              <a:ext cx="1253383" cy="10374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B(Data)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863632" y="3844753"/>
              <a:ext cx="2048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传递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Object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对象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059474" y="4854264"/>
              <a:ext cx="3656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传递地址，如数组、文件等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994132" y="3386736"/>
              <a:ext cx="2483368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994132" y="3519887"/>
              <a:ext cx="248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Class2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245315" y="3929286"/>
              <a:ext cx="1952783" cy="103748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public B(Object Data){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use Data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cxnSp>
          <p:nvCxnSpPr>
            <p:cNvPr id="53" name="直接箭头连接符 52"/>
            <p:cNvCxnSpPr>
              <a:stCxn id="12" idx="3"/>
              <a:endCxn id="26" idx="1"/>
            </p:cNvCxnSpPr>
            <p:nvPr/>
          </p:nvCxnSpPr>
          <p:spPr>
            <a:xfrm>
              <a:off x="3209152" y="4422629"/>
              <a:ext cx="5036163" cy="2540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556000" y="5638800"/>
            <a:ext cx="4641332" cy="908628"/>
            <a:chOff x="3556000" y="5638800"/>
            <a:chExt cx="4641332" cy="908628"/>
          </a:xfrm>
        </p:grpSpPr>
        <p:sp>
          <p:nvSpPr>
            <p:cNvPr id="13" name="文本框 12"/>
            <p:cNvSpPr txBox="1"/>
            <p:nvPr/>
          </p:nvSpPr>
          <p:spPr>
            <a:xfrm>
              <a:off x="3556000" y="5922964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水费账单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52732" y="5922964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计算水费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4800600" y="600603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952532" y="5638800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住户的完整信息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952532" y="6208874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水费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4775200" y="615843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09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数据耦合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调用模块和被调用模块之间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传递简单数据</a:t>
            </a: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数据耦合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704585" y="3361336"/>
            <a:ext cx="8772915" cy="1862260"/>
            <a:chOff x="1704585" y="3361336"/>
            <a:chExt cx="8772915" cy="1862260"/>
          </a:xfrm>
        </p:grpSpPr>
        <p:sp>
          <p:nvSpPr>
            <p:cNvPr id="10" name="矩形 9"/>
            <p:cNvSpPr/>
            <p:nvPr/>
          </p:nvSpPr>
          <p:spPr>
            <a:xfrm>
              <a:off x="1704586" y="3361336"/>
              <a:ext cx="1724414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04585" y="3475421"/>
              <a:ext cx="1724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55769" y="3903886"/>
              <a:ext cx="1253383" cy="10374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B(10)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863632" y="3844753"/>
              <a:ext cx="2048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传递简单数据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059474" y="4854264"/>
              <a:ext cx="3656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传递参数值，如基本数据类型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994132" y="3386736"/>
              <a:ext cx="2483368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994132" y="3519887"/>
              <a:ext cx="248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Class2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245315" y="3929286"/>
              <a:ext cx="1952783" cy="103748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public B(</a:t>
              </a:r>
              <a:r>
                <a:rPr lang="en-US" altLang="zh-CN" sz="1400" dirty="0" err="1">
                  <a:latin typeface="+mj-ea"/>
                  <a:ea typeface="+mj-ea"/>
                </a:rPr>
                <a:t>int</a:t>
              </a:r>
              <a:r>
                <a:rPr lang="en-US" altLang="zh-CN" sz="1400" dirty="0">
                  <a:latin typeface="+mj-ea"/>
                  <a:ea typeface="+mj-ea"/>
                </a:rPr>
                <a:t> a){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use a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cxnSp>
          <p:nvCxnSpPr>
            <p:cNvPr id="53" name="直接箭头连接符 52"/>
            <p:cNvCxnSpPr>
              <a:stCxn id="12" idx="3"/>
              <a:endCxn id="26" idx="1"/>
            </p:cNvCxnSpPr>
            <p:nvPr/>
          </p:nvCxnSpPr>
          <p:spPr>
            <a:xfrm>
              <a:off x="3209152" y="4422629"/>
              <a:ext cx="5036163" cy="2540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556000" y="5638800"/>
            <a:ext cx="4641332" cy="908628"/>
            <a:chOff x="3556000" y="5638800"/>
            <a:chExt cx="4641332" cy="908628"/>
          </a:xfrm>
        </p:grpSpPr>
        <p:sp>
          <p:nvSpPr>
            <p:cNvPr id="13" name="文本框 12"/>
            <p:cNvSpPr txBox="1"/>
            <p:nvPr/>
          </p:nvSpPr>
          <p:spPr>
            <a:xfrm>
              <a:off x="3556000" y="5922964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水费账单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52732" y="5922964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计算水费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4800600" y="600603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952532" y="5638800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用水量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952532" y="6208874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水费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4775200" y="615843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772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非直接耦合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两个模块间没有直接关系，仅通过主模块的控制和调用来实现的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非直接耦合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1704585" y="2853336"/>
            <a:ext cx="9829025" cy="3433059"/>
            <a:chOff x="1704585" y="2853336"/>
            <a:chExt cx="9829025" cy="3433059"/>
          </a:xfrm>
        </p:grpSpPr>
        <p:sp>
          <p:nvSpPr>
            <p:cNvPr id="10" name="矩形 9"/>
            <p:cNvSpPr/>
            <p:nvPr/>
          </p:nvSpPr>
          <p:spPr>
            <a:xfrm>
              <a:off x="1704586" y="3183536"/>
              <a:ext cx="1724414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04585" y="3297621"/>
              <a:ext cx="1724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55769" y="3726086"/>
              <a:ext cx="1253383" cy="10374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B()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C()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703020" y="3513787"/>
              <a:ext cx="2048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控制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调用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994132" y="2853336"/>
              <a:ext cx="2483368" cy="1454249"/>
              <a:chOff x="7994132" y="3386736"/>
              <a:chExt cx="2483368" cy="1769464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7994132" y="3386736"/>
                <a:ext cx="2483368" cy="17694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994132" y="3519887"/>
                <a:ext cx="2483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Class2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8245315" y="3929286"/>
                <a:ext cx="1952783" cy="1037486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public B(){}</a:t>
                </a:r>
              </a:p>
            </p:txBody>
          </p:sp>
        </p:grpSp>
        <p:cxnSp>
          <p:nvCxnSpPr>
            <p:cNvPr id="53" name="直接箭头连接符 52"/>
            <p:cNvCxnSpPr>
              <a:stCxn id="12" idx="3"/>
            </p:cNvCxnSpPr>
            <p:nvPr/>
          </p:nvCxnSpPr>
          <p:spPr>
            <a:xfrm flipV="1">
              <a:off x="3209152" y="3578054"/>
              <a:ext cx="5036163" cy="66677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7994132" y="4883755"/>
              <a:ext cx="2483368" cy="1402640"/>
              <a:chOff x="7994132" y="3386736"/>
              <a:chExt cx="2483368" cy="176946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7994132" y="3386736"/>
                <a:ext cx="2483368" cy="17694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994132" y="3519887"/>
                <a:ext cx="2483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Class3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8245315" y="3929286"/>
                <a:ext cx="1952783" cy="1037486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public C(){}</a:t>
                </a:r>
              </a:p>
            </p:txBody>
          </p:sp>
        </p:grpSp>
        <p:cxnSp>
          <p:nvCxnSpPr>
            <p:cNvPr id="41" name="直接箭头连接符 40"/>
            <p:cNvCxnSpPr>
              <a:stCxn id="12" idx="3"/>
            </p:cNvCxnSpPr>
            <p:nvPr/>
          </p:nvCxnSpPr>
          <p:spPr>
            <a:xfrm>
              <a:off x="3209152" y="4244829"/>
              <a:ext cx="5036163" cy="137466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4689049" y="4457434"/>
              <a:ext cx="2048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控制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调用</a:t>
              </a:r>
            </a:p>
          </p:txBody>
        </p:sp>
        <p:sp>
          <p:nvSpPr>
            <p:cNvPr id="45" name="弧形 44"/>
            <p:cNvSpPr/>
            <p:nvPr/>
          </p:nvSpPr>
          <p:spPr>
            <a:xfrm rot="5400000">
              <a:off x="8865144" y="4191103"/>
              <a:ext cx="2308373" cy="1500539"/>
            </a:xfrm>
            <a:prstGeom prst="arc">
              <a:avLst>
                <a:gd name="adj1" fmla="val 11427806"/>
                <a:gd name="adj2" fmla="val 21000901"/>
              </a:avLst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568410" y="4444043"/>
              <a:ext cx="965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C00000"/>
                  </a:solidFill>
                  <a:latin typeface="+mj-ea"/>
                  <a:ea typeface="+mj-ea"/>
                </a:rPr>
                <a:t>X</a:t>
              </a:r>
              <a:endParaRPr lang="zh-CN" altLang="en-US" sz="28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795" y="5188280"/>
            <a:ext cx="4306036" cy="1655162"/>
            <a:chOff x="838200" y="5109418"/>
            <a:chExt cx="4306036" cy="1655162"/>
          </a:xfrm>
        </p:grpSpPr>
        <p:sp>
          <p:nvSpPr>
            <p:cNvPr id="13" name="文本框 12"/>
            <p:cNvSpPr txBox="1"/>
            <p:nvPr/>
          </p:nvSpPr>
          <p:spPr>
            <a:xfrm>
              <a:off x="838200" y="5794113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前端</a:t>
              </a:r>
              <a:r>
                <a:rPr lang="en-US" altLang="zh-CN" dirty="0">
                  <a:latin typeface="+mj-ea"/>
                  <a:ea typeface="+mj-ea"/>
                </a:rPr>
                <a:t>UI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899636" y="5109418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计算水费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 rot="20646646">
              <a:off x="1852633" y="557291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 rot="20646646">
              <a:off x="2004565" y="5205680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用水量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 rot="20646646">
              <a:off x="2703065" y="5521754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水费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 rot="20646646">
              <a:off x="1827233" y="572531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>
              <a:off x="1893746" y="6225754"/>
              <a:ext cx="1951486" cy="24920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>
              <a:off x="1927656" y="6094599"/>
              <a:ext cx="1917576" cy="2298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3843318" y="6241306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开发票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 rot="340886">
              <a:off x="1966086" y="5895710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发票金额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 rot="448157">
              <a:off x="2514364" y="6426026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发票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512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A92A84-B13B-7C42-A11C-39C11F13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0" y="1407712"/>
            <a:ext cx="9918257" cy="50851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F61C9A-E2B1-2643-BCF8-81761D958EF8}"/>
              </a:ext>
            </a:extLst>
          </p:cNvPr>
          <p:cNvSpPr txBox="1"/>
          <p:nvPr/>
        </p:nvSpPr>
        <p:spPr>
          <a:xfrm>
            <a:off x="5050464" y="1913860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3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章：需求分析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30461CCF-6472-4849-A373-BDC729A6097A}"/>
              </a:ext>
            </a:extLst>
          </p:cNvPr>
          <p:cNvCxnSpPr>
            <a:cxnSpLocks/>
          </p:cNvCxnSpPr>
          <p:nvPr/>
        </p:nvCxnSpPr>
        <p:spPr>
          <a:xfrm>
            <a:off x="4256313" y="4299858"/>
            <a:ext cx="28956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8EBB04C-F36F-D446-8541-C4F6F0BC3CCE}"/>
              </a:ext>
            </a:extLst>
          </p:cNvPr>
          <p:cNvCxnSpPr>
            <a:cxnSpLocks/>
          </p:cNvCxnSpPr>
          <p:nvPr/>
        </p:nvCxnSpPr>
        <p:spPr>
          <a:xfrm>
            <a:off x="6460542" y="5965372"/>
            <a:ext cx="113768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635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简答题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CB7150-6CD8-434E-AC8F-36932B03F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8" y="936255"/>
            <a:ext cx="6953899" cy="3401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8927B6-2A39-BA47-9C03-66B6FF41C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35" y="1818168"/>
            <a:ext cx="6090919" cy="2271748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6F4E24-2B6E-2C40-A018-618747C27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296598"/>
              </p:ext>
            </p:extLst>
          </p:nvPr>
        </p:nvGraphicFramePr>
        <p:xfrm>
          <a:off x="5839481" y="4503358"/>
          <a:ext cx="5915025" cy="210058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71255">
                  <a:extLst>
                    <a:ext uri="{9D8B030D-6E8A-4147-A177-3AD203B41FA5}">
                      <a16:colId xmlns:a16="http://schemas.microsoft.com/office/drawing/2014/main" val="1617188918"/>
                    </a:ext>
                  </a:extLst>
                </a:gridCol>
                <a:gridCol w="1117120">
                  <a:extLst>
                    <a:ext uri="{9D8B030D-6E8A-4147-A177-3AD203B41FA5}">
                      <a16:colId xmlns:a16="http://schemas.microsoft.com/office/drawing/2014/main" val="61664877"/>
                    </a:ext>
                  </a:extLst>
                </a:gridCol>
                <a:gridCol w="1437658">
                  <a:extLst>
                    <a:ext uri="{9D8B030D-6E8A-4147-A177-3AD203B41FA5}">
                      <a16:colId xmlns:a16="http://schemas.microsoft.com/office/drawing/2014/main" val="2322567992"/>
                    </a:ext>
                  </a:extLst>
                </a:gridCol>
                <a:gridCol w="2788992">
                  <a:extLst>
                    <a:ext uri="{9D8B030D-6E8A-4147-A177-3AD203B41FA5}">
                      <a16:colId xmlns:a16="http://schemas.microsoft.com/office/drawing/2014/main" val="2295855055"/>
                    </a:ext>
                  </a:extLst>
                </a:gridCol>
              </a:tblGrid>
              <a:tr h="328295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接口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模块关系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耦合关系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说明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72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接口传递的是一个简单变量（飞机类型）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087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特征耦合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特征耦合：传递了一个非简单变量零件清单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1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控制耦合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接口传递的是一个控制元素（功能代码）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54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特征耦合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特征耦合：传递了一个非简单变量零件清单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109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接口传递的是一个简单变量（零件编号）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63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接口传递的是一个简单变量（零件编号）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421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其他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公共耦合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更新同一个数据库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168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089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970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其他简答题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90BD1-0DBB-C946-86E1-C2953B7B8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362200"/>
            <a:ext cx="10693400" cy="3962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8BAEBB-1373-1E4F-ABCB-C83349FC5688}"/>
              </a:ext>
            </a:extLst>
          </p:cNvPr>
          <p:cNvSpPr/>
          <p:nvPr/>
        </p:nvSpPr>
        <p:spPr>
          <a:xfrm>
            <a:off x="838200" y="1558408"/>
            <a:ext cx="3070071" cy="403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．可行性研究有哪些步骤？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3F54D1-F834-CD49-8AC8-4E1043F8568F}"/>
              </a:ext>
            </a:extLst>
          </p:cNvPr>
          <p:cNvSpPr txBox="1"/>
          <p:nvPr/>
        </p:nvSpPr>
        <p:spPr>
          <a:xfrm>
            <a:off x="5454501" y="1446028"/>
            <a:ext cx="4816549" cy="108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开放式答案，只要意思对，可以随意展开</a:t>
            </a:r>
            <a:endParaRPr kumimoji="1"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但千万不要空着！！！！！</a:t>
            </a:r>
            <a:endParaRPr kumimoji="1" lang="zh-CN" altLang="en-US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0436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其他简答题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5AC7A6-8F94-7E4B-A166-3018AE9968D9}"/>
              </a:ext>
            </a:extLst>
          </p:cNvPr>
          <p:cNvSpPr/>
          <p:nvPr/>
        </p:nvSpPr>
        <p:spPr>
          <a:xfrm>
            <a:off x="685354" y="1611225"/>
            <a:ext cx="5186035" cy="403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以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G.J.Myers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的观点，简述对软件测试的目的。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4C23F9-92D0-A448-B0B9-30277F7B94B2}"/>
              </a:ext>
            </a:extLst>
          </p:cNvPr>
          <p:cNvSpPr/>
          <p:nvPr/>
        </p:nvSpPr>
        <p:spPr>
          <a:xfrm>
            <a:off x="685354" y="2661452"/>
            <a:ext cx="73789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</a:p>
          <a:p>
            <a:pPr algn="just"/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答：</a:t>
            </a:r>
          </a:p>
          <a:p>
            <a:pPr algn="just"/>
            <a:r>
              <a:rPr lang="en-US" altLang="zh-CN" b="1" kern="1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G.J.Myers</a:t>
            </a:r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给出关于软件测试的一些规则，这些规则可以看作是软件测试的目标和定义。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这些规则主要内容总结为以下三点：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测试是为了发现程序中的错误而运行程序的过程；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好的测试方案是极可能发现迄今为止尚未被发现的错误的测试方案；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成功的测试是发现了至今为止尚未发现的错误的测试。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正确认识测试的目标十分重要，测试目标决定了测试方案的设计。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468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其他简答题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4E5BCD-E424-9749-816A-ECC09CDE7C01}"/>
              </a:ext>
            </a:extLst>
          </p:cNvPr>
          <p:cNvSpPr/>
          <p:nvPr/>
        </p:nvSpPr>
        <p:spPr>
          <a:xfrm>
            <a:off x="698204" y="1693282"/>
            <a:ext cx="7435702" cy="403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模块的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耦合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性包括哪些类型？并比较这些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耦合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类型的强弱程度。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EC530A-B4BC-A94A-9507-2FB4E371F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6" y="3027473"/>
            <a:ext cx="10922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69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3D66B6C-AD31-B548-9B4D-7348DD582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06" y="1470146"/>
            <a:ext cx="4825879" cy="22650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074C71-C4AA-2D4F-ADBB-F7B87E74F7D1}"/>
              </a:ext>
            </a:extLst>
          </p:cNvPr>
          <p:cNvSpPr txBox="1"/>
          <p:nvPr/>
        </p:nvSpPr>
        <p:spPr>
          <a:xfrm>
            <a:off x="5878286" y="239486"/>
            <a:ext cx="422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数据流图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EB54D8C-1CA9-D64E-827D-E169197B442A}"/>
              </a:ext>
            </a:extLst>
          </p:cNvPr>
          <p:cNvCxnSpPr>
            <a:cxnSpLocks/>
          </p:cNvCxnSpPr>
          <p:nvPr/>
        </p:nvCxnSpPr>
        <p:spPr>
          <a:xfrm>
            <a:off x="1016360" y="5279573"/>
            <a:ext cx="353386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F789658-F876-7E40-BA7F-4013A9CD845E}"/>
              </a:ext>
            </a:extLst>
          </p:cNvPr>
          <p:cNvCxnSpPr>
            <a:cxnSpLocks/>
          </p:cNvCxnSpPr>
          <p:nvPr/>
        </p:nvCxnSpPr>
        <p:spPr>
          <a:xfrm>
            <a:off x="1016360" y="5562601"/>
            <a:ext cx="391486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5A2A4B75-F7DD-0242-B0CD-F510C19C0978}"/>
              </a:ext>
            </a:extLst>
          </p:cNvPr>
          <p:cNvCxnSpPr>
            <a:cxnSpLocks/>
          </p:cNvCxnSpPr>
          <p:nvPr/>
        </p:nvCxnSpPr>
        <p:spPr>
          <a:xfrm>
            <a:off x="668017" y="6042848"/>
            <a:ext cx="460066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AFF3C5A-2DAE-B243-9F76-E49C4C1D0389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668017" y="6335487"/>
            <a:ext cx="5628569" cy="2997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90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3D66B6C-AD31-B548-9B4D-7348DD582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06" y="1470146"/>
            <a:ext cx="4825879" cy="22650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8BC459-5E26-E44B-BD00-02948032D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06" y="4145946"/>
            <a:ext cx="5072429" cy="11353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D485C82-177E-674A-9A7F-CCF1F39A49E0}"/>
              </a:ext>
            </a:extLst>
          </p:cNvPr>
          <p:cNvSpPr/>
          <p:nvPr/>
        </p:nvSpPr>
        <p:spPr>
          <a:xfrm>
            <a:off x="637953" y="2094614"/>
            <a:ext cx="2849526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B3ADDC-3054-D444-8A5B-009113AF02DC}"/>
              </a:ext>
            </a:extLst>
          </p:cNvPr>
          <p:cNvSpPr/>
          <p:nvPr/>
        </p:nvSpPr>
        <p:spPr>
          <a:xfrm>
            <a:off x="189199" y="2360428"/>
            <a:ext cx="1458848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900D17-3C6D-D942-B934-571EC965B111}"/>
              </a:ext>
            </a:extLst>
          </p:cNvPr>
          <p:cNvSpPr/>
          <p:nvPr/>
        </p:nvSpPr>
        <p:spPr>
          <a:xfrm>
            <a:off x="5096330" y="2094614"/>
            <a:ext cx="1458848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3B2165-429D-AB43-8BA4-FBCCA3C7A9F7}"/>
              </a:ext>
            </a:extLst>
          </p:cNvPr>
          <p:cNvSpPr/>
          <p:nvPr/>
        </p:nvSpPr>
        <p:spPr>
          <a:xfrm>
            <a:off x="637952" y="2835274"/>
            <a:ext cx="4688959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173ED0-392E-6E4A-8EF8-29ABD7E32774}"/>
              </a:ext>
            </a:extLst>
          </p:cNvPr>
          <p:cNvSpPr/>
          <p:nvPr/>
        </p:nvSpPr>
        <p:spPr>
          <a:xfrm>
            <a:off x="637951" y="4295267"/>
            <a:ext cx="5975501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8438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56" y="59882"/>
            <a:ext cx="5388244" cy="4601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44BECD-3469-9B47-84D5-CC8D9DA64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75" y="4870555"/>
            <a:ext cx="5721764" cy="1181669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815C58B-39BE-E440-B22B-1FDAA24646DD}"/>
              </a:ext>
            </a:extLst>
          </p:cNvPr>
          <p:cNvSpPr/>
          <p:nvPr/>
        </p:nvSpPr>
        <p:spPr>
          <a:xfrm>
            <a:off x="637953" y="1816751"/>
            <a:ext cx="2966484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2DC93B-5143-3543-8BE8-6EC29ABBA1D5}"/>
              </a:ext>
            </a:extLst>
          </p:cNvPr>
          <p:cNvSpPr/>
          <p:nvPr/>
        </p:nvSpPr>
        <p:spPr>
          <a:xfrm>
            <a:off x="6705600" y="2082565"/>
            <a:ext cx="2383971" cy="8565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6506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56" y="59882"/>
            <a:ext cx="5388244" cy="4601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44BECD-3469-9B47-84D5-CC8D9DA64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75" y="4870555"/>
            <a:ext cx="5721764" cy="118166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DB72B89-07A9-D744-8005-D1F86760C605}"/>
              </a:ext>
            </a:extLst>
          </p:cNvPr>
          <p:cNvSpPr/>
          <p:nvPr/>
        </p:nvSpPr>
        <p:spPr>
          <a:xfrm>
            <a:off x="637952" y="2126513"/>
            <a:ext cx="4019107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2B827A-2BF3-B14B-AA56-73471B50CA0F}"/>
              </a:ext>
            </a:extLst>
          </p:cNvPr>
          <p:cNvSpPr/>
          <p:nvPr/>
        </p:nvSpPr>
        <p:spPr>
          <a:xfrm>
            <a:off x="6716485" y="59882"/>
            <a:ext cx="2383971" cy="8565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77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56" y="59882"/>
            <a:ext cx="5388244" cy="4601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44BECD-3469-9B47-84D5-CC8D9DA64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75" y="4870555"/>
            <a:ext cx="5721764" cy="118166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2BB5E81A-0B95-4047-8F76-A91A79DAE652}"/>
              </a:ext>
            </a:extLst>
          </p:cNvPr>
          <p:cNvSpPr/>
          <p:nvPr/>
        </p:nvSpPr>
        <p:spPr>
          <a:xfrm>
            <a:off x="583522" y="2569029"/>
            <a:ext cx="6029929" cy="2911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557A31-A233-9240-B61E-5165A6C90FF6}"/>
              </a:ext>
            </a:extLst>
          </p:cNvPr>
          <p:cNvSpPr/>
          <p:nvPr/>
        </p:nvSpPr>
        <p:spPr>
          <a:xfrm>
            <a:off x="7761513" y="1119248"/>
            <a:ext cx="2383971" cy="8565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338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8" y="-45571"/>
            <a:ext cx="4660160" cy="3979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7454D7-7F6C-3045-9A11-99C8FC999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76" y="3944660"/>
            <a:ext cx="5128291" cy="286866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77C5978-D1E4-504B-8D31-0C0D5EEDC9D8}"/>
              </a:ext>
            </a:extLst>
          </p:cNvPr>
          <p:cNvSpPr/>
          <p:nvPr/>
        </p:nvSpPr>
        <p:spPr>
          <a:xfrm>
            <a:off x="627320" y="3321424"/>
            <a:ext cx="5875816" cy="5275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AD60952-2DF1-9E40-B78E-C2CC95F6E41A}"/>
              </a:ext>
            </a:extLst>
          </p:cNvPr>
          <p:cNvCxnSpPr/>
          <p:nvPr/>
        </p:nvCxnSpPr>
        <p:spPr>
          <a:xfrm>
            <a:off x="9633098" y="1222744"/>
            <a:ext cx="3934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391491F-4A2C-964A-B4AB-6CB03F24297D}"/>
              </a:ext>
            </a:extLst>
          </p:cNvPr>
          <p:cNvCxnSpPr/>
          <p:nvPr/>
        </p:nvCxnSpPr>
        <p:spPr>
          <a:xfrm flipV="1">
            <a:off x="8697433" y="1435395"/>
            <a:ext cx="1584251" cy="669852"/>
          </a:xfrm>
          <a:prstGeom prst="bentConnector3">
            <a:avLst>
              <a:gd name="adj1" fmla="val 10033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84BE3179-B982-3047-BFA7-9592DB8AA2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79653" y="1624212"/>
            <a:ext cx="840246" cy="440806"/>
          </a:xfrm>
          <a:prstGeom prst="bentConnector3">
            <a:avLst>
              <a:gd name="adj1" fmla="val 9808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4B4B6ED-04FF-2049-BD81-44621030DC8A}"/>
              </a:ext>
            </a:extLst>
          </p:cNvPr>
          <p:cNvSpPr txBox="1"/>
          <p:nvPr/>
        </p:nvSpPr>
        <p:spPr>
          <a:xfrm>
            <a:off x="8849327" y="780263"/>
            <a:ext cx="98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C00000"/>
                </a:solidFill>
              </a:rPr>
              <a:t>订单文件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10D1AF-B434-164B-876C-B54AD93C18E5}"/>
              </a:ext>
            </a:extLst>
          </p:cNvPr>
          <p:cNvSpPr txBox="1"/>
          <p:nvPr/>
        </p:nvSpPr>
        <p:spPr>
          <a:xfrm>
            <a:off x="8012675" y="2188805"/>
            <a:ext cx="92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C00000"/>
                </a:solidFill>
              </a:rPr>
              <a:t>客户文件</a:t>
            </a:r>
          </a:p>
        </p:txBody>
      </p:sp>
    </p:spTree>
    <p:extLst>
      <p:ext uri="{BB962C8B-B14F-4D97-AF65-F5344CB8AC3E}">
        <p14:creationId xmlns:p14="http://schemas.microsoft.com/office/powerpoint/2010/main" val="37794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162394-D236-744C-86C9-0B2C1A1F0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08" y="365126"/>
            <a:ext cx="7683943" cy="4938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5C5EC0-5D95-0A4C-87F2-B4A9F2A5C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15" y="5108864"/>
            <a:ext cx="7432589" cy="856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26BD6F-1B3B-414A-9689-3A34A6EED0FF}"/>
              </a:ext>
            </a:extLst>
          </p:cNvPr>
          <p:cNvSpPr txBox="1"/>
          <p:nvPr/>
        </p:nvSpPr>
        <p:spPr>
          <a:xfrm>
            <a:off x="520849" y="2367663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5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章：总体设计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950D131-F57D-A24C-B46E-E3498C90620A}"/>
              </a:ext>
            </a:extLst>
          </p:cNvPr>
          <p:cNvCxnSpPr>
            <a:cxnSpLocks/>
          </p:cNvCxnSpPr>
          <p:nvPr/>
        </p:nvCxnSpPr>
        <p:spPr>
          <a:xfrm>
            <a:off x="5878284" y="4517573"/>
            <a:ext cx="53340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6B58A132-08D5-4347-A2BB-482CA134C4D6}"/>
              </a:ext>
            </a:extLst>
          </p:cNvPr>
          <p:cNvCxnSpPr>
            <a:cxnSpLocks/>
          </p:cNvCxnSpPr>
          <p:nvPr/>
        </p:nvCxnSpPr>
        <p:spPr>
          <a:xfrm>
            <a:off x="6934199" y="4844144"/>
            <a:ext cx="458288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00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8" y="-45571"/>
            <a:ext cx="4660160" cy="3979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7454D7-7F6C-3045-9A11-99C8FC999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76" y="3944660"/>
            <a:ext cx="5128291" cy="286866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77C5978-D1E4-504B-8D31-0C0D5EEDC9D8}"/>
              </a:ext>
            </a:extLst>
          </p:cNvPr>
          <p:cNvSpPr/>
          <p:nvPr/>
        </p:nvSpPr>
        <p:spPr>
          <a:xfrm>
            <a:off x="627320" y="2807180"/>
            <a:ext cx="5986132" cy="2617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AD60952-2DF1-9E40-B78E-C2CC95F6E41A}"/>
              </a:ext>
            </a:extLst>
          </p:cNvPr>
          <p:cNvCxnSpPr/>
          <p:nvPr/>
        </p:nvCxnSpPr>
        <p:spPr>
          <a:xfrm>
            <a:off x="9633098" y="1222744"/>
            <a:ext cx="3934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391491F-4A2C-964A-B4AB-6CB03F24297D}"/>
              </a:ext>
            </a:extLst>
          </p:cNvPr>
          <p:cNvCxnSpPr/>
          <p:nvPr/>
        </p:nvCxnSpPr>
        <p:spPr>
          <a:xfrm flipV="1">
            <a:off x="8697433" y="1435395"/>
            <a:ext cx="1584251" cy="669852"/>
          </a:xfrm>
          <a:prstGeom prst="bentConnector3">
            <a:avLst>
              <a:gd name="adj1" fmla="val 10033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84BE3179-B982-3047-BFA7-9592DB8AA2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79653" y="1624212"/>
            <a:ext cx="840246" cy="440806"/>
          </a:xfrm>
          <a:prstGeom prst="bentConnector3">
            <a:avLst>
              <a:gd name="adj1" fmla="val 9808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B4F3FAD9-6D08-F548-95B1-20EE13D41142}"/>
              </a:ext>
            </a:extLst>
          </p:cNvPr>
          <p:cNvCxnSpPr/>
          <p:nvPr/>
        </p:nvCxnSpPr>
        <p:spPr>
          <a:xfrm rot="5400000" flipH="1" flipV="1">
            <a:off x="9339140" y="372005"/>
            <a:ext cx="694240" cy="680483"/>
          </a:xfrm>
          <a:prstGeom prst="bentConnector3">
            <a:avLst>
              <a:gd name="adj1" fmla="val 9900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C79FBC57-F3AE-1D44-8083-29AB049262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08723" y="403901"/>
            <a:ext cx="694239" cy="616688"/>
          </a:xfrm>
          <a:prstGeom prst="bentConnector3">
            <a:avLst>
              <a:gd name="adj1" fmla="val 252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201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8" y="-45571"/>
            <a:ext cx="4660160" cy="397937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77C5978-D1E4-504B-8D31-0C0D5EEDC9D8}"/>
              </a:ext>
            </a:extLst>
          </p:cNvPr>
          <p:cNvSpPr/>
          <p:nvPr/>
        </p:nvSpPr>
        <p:spPr>
          <a:xfrm>
            <a:off x="123161" y="3802925"/>
            <a:ext cx="6490291" cy="4926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AD60952-2DF1-9E40-B78E-C2CC95F6E41A}"/>
              </a:ext>
            </a:extLst>
          </p:cNvPr>
          <p:cNvCxnSpPr/>
          <p:nvPr/>
        </p:nvCxnSpPr>
        <p:spPr>
          <a:xfrm>
            <a:off x="9633098" y="1222744"/>
            <a:ext cx="3934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391491F-4A2C-964A-B4AB-6CB03F24297D}"/>
              </a:ext>
            </a:extLst>
          </p:cNvPr>
          <p:cNvCxnSpPr/>
          <p:nvPr/>
        </p:nvCxnSpPr>
        <p:spPr>
          <a:xfrm flipV="1">
            <a:off x="8697433" y="1435395"/>
            <a:ext cx="1584251" cy="669852"/>
          </a:xfrm>
          <a:prstGeom prst="bentConnector3">
            <a:avLst>
              <a:gd name="adj1" fmla="val 10033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84BE3179-B982-3047-BFA7-9592DB8AA2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79653" y="1624212"/>
            <a:ext cx="840246" cy="440806"/>
          </a:xfrm>
          <a:prstGeom prst="bentConnector3">
            <a:avLst>
              <a:gd name="adj1" fmla="val 9808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B4F3FAD9-6D08-F548-95B1-20EE13D41142}"/>
              </a:ext>
            </a:extLst>
          </p:cNvPr>
          <p:cNvCxnSpPr/>
          <p:nvPr/>
        </p:nvCxnSpPr>
        <p:spPr>
          <a:xfrm rot="5400000" flipH="1" flipV="1">
            <a:off x="9339140" y="372005"/>
            <a:ext cx="694240" cy="680483"/>
          </a:xfrm>
          <a:prstGeom prst="bentConnector3">
            <a:avLst>
              <a:gd name="adj1" fmla="val 9900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C79FBC57-F3AE-1D44-8083-29AB049262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08723" y="403901"/>
            <a:ext cx="694239" cy="616688"/>
          </a:xfrm>
          <a:prstGeom prst="bentConnector3">
            <a:avLst>
              <a:gd name="adj1" fmla="val 252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F3B8295-FA93-E843-B0F5-275467366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8" y="4497720"/>
            <a:ext cx="4978400" cy="1435100"/>
          </a:xfrm>
          <a:prstGeom prst="rect">
            <a:avLst/>
          </a:prstGeom>
        </p:spPr>
      </p:pic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E287230F-56A1-AF40-BA38-374398425A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46207" y="2509639"/>
            <a:ext cx="1032062" cy="542257"/>
          </a:xfrm>
          <a:prstGeom prst="bentConnector3">
            <a:avLst>
              <a:gd name="adj1" fmla="val 100481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470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0CBD68-6DD5-8A47-B00F-4C4CF3AAA2BF}"/>
              </a:ext>
            </a:extLst>
          </p:cNvPr>
          <p:cNvSpPr/>
          <p:nvPr/>
        </p:nvSpPr>
        <p:spPr>
          <a:xfrm>
            <a:off x="156519" y="703808"/>
            <a:ext cx="6825048" cy="3036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为方便储户，某银行拟开发计算机储蓄系统。储户填写的存款单或取款单由业务员键入系统，如果是存款，系统记录存款人姓名、住址、存款类型、存款日期、利率等信息，并印出存款单给储户；如果是取款，系统计算利息并印出利息清单给储户。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补充完整此系统的数据流图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（如图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所示）。（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DF3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DF4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DS1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DS2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利用定义数据字典的方法定义</a:t>
            </a:r>
            <a:r>
              <a:rPr lang="en-US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zh-CN" altLang="zh-CN" sz="1400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存款人姓名、住址、存款类型、存款日期、利率）</a:t>
            </a:r>
            <a:r>
              <a:rPr lang="en-US" altLang="zh-CN" sz="14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，其中存款人姓名由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个汉字或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“⋅”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组成，住址由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个汉字、大写字母、小写字母、数字组成，存款类型有活期、三个月、半年、一年、三年、五年、五年以上等，存款日期范围为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19000101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21001231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，利率范围为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0.001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0.999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定义此软件的软件结构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B56954-085C-9247-B2B0-BD3B9BD5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97" y="3515311"/>
            <a:ext cx="8535625" cy="317440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872034B-39A9-1849-87BF-D31B4DE77624}"/>
              </a:ext>
            </a:extLst>
          </p:cNvPr>
          <p:cNvSpPr/>
          <p:nvPr/>
        </p:nvSpPr>
        <p:spPr>
          <a:xfrm>
            <a:off x="8103974" y="1346481"/>
            <a:ext cx="1855574" cy="1667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宋体" panose="02010600030101010101" pitchFamily="2" charset="-122"/>
                <a:ea typeface="宋体" panose="02010600030101010101" pitchFamily="2" charset="-122"/>
              </a:rPr>
              <a:t>DF1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：已核存款信息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DF2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：已核取款信息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DF3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：存款单  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DF4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：存款利率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DF5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：利息清单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5E75C7-0709-574F-B89F-F9E1286FF5D0}"/>
              </a:ext>
            </a:extLst>
          </p:cNvPr>
          <p:cNvSpPr/>
          <p:nvPr/>
        </p:nvSpPr>
        <p:spPr>
          <a:xfrm>
            <a:off x="10179907" y="1330768"/>
            <a:ext cx="1855574" cy="1671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宋体" panose="02010600030101010101" pitchFamily="2" charset="-122"/>
                <a:ea typeface="宋体" panose="02010600030101010101" pitchFamily="2" charset="-122"/>
              </a:rPr>
              <a:t>P1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：新增存款记录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：新增取款记录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：计算利息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DS1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：存款记录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DS2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：取款记录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8732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DAD834-45AE-6640-8AB1-17440102C398}"/>
              </a:ext>
            </a:extLst>
          </p:cNvPr>
          <p:cNvSpPr/>
          <p:nvPr/>
        </p:nvSpPr>
        <p:spPr>
          <a:xfrm>
            <a:off x="4707924" y="3502954"/>
            <a:ext cx="7138086" cy="3108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存款单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存款人姓名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住址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存款类型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存款日期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利率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存款人姓名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=2{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姓名符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}20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姓名符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汉字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⋅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住址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=5{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住址符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}50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住址符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汉字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大写字母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小写字母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数字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大写字母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=[A|B|C|…|Z]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小写字母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</a:t>
            </a:r>
            <a:r>
              <a:rPr lang="en-US" altLang="zh-CN" sz="12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a|b|c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|…|z]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数字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=[0|1|2|3|4|5|6|7|8|9]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存款类型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=[0|1|2|3|4|5|6] *0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：活期；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：三个月；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：半年；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：一年；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：三年；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：五年；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：五年以上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存款日期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=19000101..21001231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利率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=0.001..0.999</a:t>
            </a:r>
            <a:r>
              <a:rPr lang="zh-CN" altLang="zh-CN" sz="1200" dirty="0"/>
              <a:t> </a:t>
            </a:r>
            <a:endParaRPr lang="zh-CN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A22FD9-AE66-0A44-9C7A-DD8C55BFC4F7}"/>
              </a:ext>
            </a:extLst>
          </p:cNvPr>
          <p:cNvSpPr/>
          <p:nvPr/>
        </p:nvSpPr>
        <p:spPr>
          <a:xfrm>
            <a:off x="156519" y="703808"/>
            <a:ext cx="6825048" cy="3034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为方便储户，某银行拟开发计算机储蓄系统。储户填写的存款单或取款单由业务员键入系统，如果是存款，系统记录存款人姓名、住址、存款类型、存款日期、利率等信息，并印出存款单给储户；如果是取款，系统计算利息并印出利息清单给储户。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补充完整此系统的数据流图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（如图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所示）。（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DF3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DF4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DS1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DS2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利用定义数据字典的方法定义</a:t>
            </a:r>
            <a:r>
              <a:rPr lang="en-US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zh-CN" altLang="zh-CN" sz="1400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存款人姓名、住址、存款类型、存款日期、利率）</a:t>
            </a:r>
            <a:r>
              <a:rPr lang="en-US" altLang="zh-CN" sz="14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，其中存款人姓名由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个汉字或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“⋅”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组成，住址由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个汉字、大写字母、小写字母、数字组成，存款类型有活期、三个月、半年、一年、三年、五年、五年以上等，存款日期范围为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19000101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21001231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，利率范围为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0.001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0.999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定义此软件的软件结构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42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A22FD9-AE66-0A44-9C7A-DD8C55BFC4F7}"/>
              </a:ext>
            </a:extLst>
          </p:cNvPr>
          <p:cNvSpPr/>
          <p:nvPr/>
        </p:nvSpPr>
        <p:spPr>
          <a:xfrm>
            <a:off x="156519" y="703808"/>
            <a:ext cx="6825048" cy="3034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为方便储户，某银行拟开发计算机储蓄系统。储户填写的存款单或取款单由业务员键入系统，如果是存款，系统记录存款人姓名、住址、存款类型、存款日期、利率等信息，并印出存款单给储户；如果是取款，系统计算利息并印出利息清单给储户。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补充完整此系统的数据流图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（如图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所示）。（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DF3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DF4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DS1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DS2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利用定义数据字典的方法定义</a:t>
            </a:r>
            <a:r>
              <a:rPr lang="en-US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zh-CN" altLang="zh-CN" sz="1400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存款人姓名、住址、存款类型、存款日期、利率）</a:t>
            </a:r>
            <a:r>
              <a:rPr lang="en-US" altLang="zh-CN" sz="14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，其中存款人姓名由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个汉字或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“⋅”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组成，住址由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个汉字、大写字母、小写字母、数字组成，存款类型有活期、三个月、半年、一年、三年、五年、五年以上等，存款日期范围为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19000101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21001231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，利率范围为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0.001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0.999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定义此软件的软件结构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ECA7C9-5840-384C-AE9D-8CF2614E6B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558706"/>
              </p:ext>
            </p:extLst>
          </p:nvPr>
        </p:nvGraphicFramePr>
        <p:xfrm>
          <a:off x="7402922" y="4155547"/>
          <a:ext cx="4661932" cy="2114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6" r:id="rId4" imgW="5207000" imgH="2362200" progId="Visio.Drawing.11">
                  <p:embed/>
                </p:oleObj>
              </mc:Choice>
              <mc:Fallback>
                <p:oleObj r:id="rId4" imgW="5207000" imgH="23622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2922" y="4155547"/>
                        <a:ext cx="4661932" cy="211497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055D68C-164D-2941-9332-D59BC8F910A0}"/>
              </a:ext>
            </a:extLst>
          </p:cNvPr>
          <p:cNvSpPr txBox="1"/>
          <p:nvPr/>
        </p:nvSpPr>
        <p:spPr>
          <a:xfrm>
            <a:off x="8235095" y="3361643"/>
            <a:ext cx="372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以层次化形式展现各个模块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8F74A7-6416-174B-9112-12C98D94F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19" y="4155547"/>
            <a:ext cx="6924029" cy="25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86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BA43DAB-A1E2-4B67-A0AC-EDD2A564EA3E}"/>
              </a:ext>
            </a:extLst>
          </p:cNvPr>
          <p:cNvSpPr/>
          <p:nvPr/>
        </p:nvSpPr>
        <p:spPr>
          <a:xfrm>
            <a:off x="5839968" y="3645408"/>
            <a:ext cx="1548384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F26E46-427D-4AEF-972E-4BD53DCC1AD7}"/>
              </a:ext>
            </a:extLst>
          </p:cNvPr>
          <p:cNvSpPr txBox="1"/>
          <p:nvPr/>
        </p:nvSpPr>
        <p:spPr>
          <a:xfrm>
            <a:off x="7656576" y="3475768"/>
            <a:ext cx="309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+mj-ea"/>
                <a:ea typeface="+mj-ea"/>
              </a:rPr>
              <a:t>根据左侧图画出对应的</a:t>
            </a:r>
            <a:r>
              <a:rPr lang="en-US" altLang="zh-CN" sz="2400" dirty="0">
                <a:solidFill>
                  <a:srgbClr val="C00000"/>
                </a:solidFill>
                <a:latin typeface="+mj-ea"/>
                <a:ea typeface="+mj-ea"/>
              </a:rPr>
              <a:t>N-S</a:t>
            </a:r>
            <a:r>
              <a:rPr lang="zh-CN" altLang="en-US" sz="2400" dirty="0">
                <a:solidFill>
                  <a:srgbClr val="C00000"/>
                </a:solidFill>
                <a:latin typeface="+mj-ea"/>
                <a:ea typeface="+mj-ea"/>
              </a:rPr>
              <a:t>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1BB665B-B415-4AF2-80F3-9DAAD7A3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62" y="991949"/>
            <a:ext cx="4562194" cy="57986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68E2CB-BA5E-8B4D-A566-30A46C7854D3}"/>
              </a:ext>
            </a:extLst>
          </p:cNvPr>
          <p:cNvSpPr txBox="1"/>
          <p:nvPr/>
        </p:nvSpPr>
        <p:spPr>
          <a:xfrm>
            <a:off x="6248400" y="527580"/>
            <a:ext cx="412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程序流程图、</a:t>
            </a:r>
            <a:r>
              <a:rPr kumimoji="1" lang="en-US" altLang="zh-CN" b="1" dirty="0">
                <a:solidFill>
                  <a:srgbClr val="C00000"/>
                </a:solidFill>
              </a:rPr>
              <a:t>NS</a:t>
            </a:r>
            <a:r>
              <a:rPr kumimoji="1" lang="zh-CN" altLang="en-US" b="1" dirty="0">
                <a:solidFill>
                  <a:srgbClr val="C00000"/>
                </a:solidFill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014923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6417B6-A7A6-4885-9724-D2972D692DBB}"/>
              </a:ext>
            </a:extLst>
          </p:cNvPr>
          <p:cNvSpPr txBox="1"/>
          <p:nvPr/>
        </p:nvSpPr>
        <p:spPr>
          <a:xfrm>
            <a:off x="247312" y="1482673"/>
            <a:ext cx="1792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</a:rPr>
              <a:t>N-S</a:t>
            </a:r>
            <a:r>
              <a:rPr lang="zh-CN" altLang="en-US" sz="2400" dirty="0">
                <a:solidFill>
                  <a:srgbClr val="C00000"/>
                </a:solidFill>
              </a:rPr>
              <a:t>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20C500-C963-4A3E-B3A9-A96182206692}"/>
              </a:ext>
            </a:extLst>
          </p:cNvPr>
          <p:cNvSpPr txBox="1"/>
          <p:nvPr/>
        </p:nvSpPr>
        <p:spPr>
          <a:xfrm>
            <a:off x="625264" y="1998544"/>
            <a:ext cx="5949696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一种符合结构化程序设计原则的图形描述工具，也称盒图，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包含</a:t>
            </a:r>
            <a:r>
              <a:rPr lang="en-US" altLang="zh-CN" sz="2000" dirty="0">
                <a:solidFill>
                  <a:srgbClr val="C00000"/>
                </a:solidFill>
                <a:latin typeface="+mj-ea"/>
                <a:ea typeface="+mj-ea"/>
              </a:rPr>
              <a:t>5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种控制结构</a:t>
            </a:r>
            <a:r>
              <a:rPr lang="zh-CN" altLang="en-US" sz="2000" dirty="0">
                <a:latin typeface="+mj-ea"/>
                <a:ea typeface="+mj-ea"/>
              </a:rPr>
              <a:t>。功能和程序流程图类似，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详细设计中用来描述程序的执行过程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140E19-10A1-4825-962C-8BF8F4604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82" y="3133344"/>
            <a:ext cx="6889874" cy="34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45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2BA96F-7BED-410D-885D-15AB1B02A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9" y="2473563"/>
            <a:ext cx="5602549" cy="3330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E7BF67-753D-46D2-87EB-45B9F1371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6" y="943181"/>
            <a:ext cx="4562194" cy="57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30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29D115-8E1F-414F-B5A6-55761322F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8" y="1059366"/>
            <a:ext cx="7226300" cy="965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A780D40-5A4F-5D4C-94A8-7D97FB0CE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8" y="2126364"/>
            <a:ext cx="2889875" cy="45082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34AEC1A-0466-8C49-A29D-1748A12E0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49" y="1873375"/>
            <a:ext cx="3180079" cy="27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06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29D115-8E1F-414F-B5A6-55761322F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8" y="1059366"/>
            <a:ext cx="7226300" cy="965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A780D40-5A4F-5D4C-94A8-7D97FB0CE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8" y="2126364"/>
            <a:ext cx="2889875" cy="45082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34AEC1A-0466-8C49-A29D-1748A12E0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49" y="1873375"/>
            <a:ext cx="3180079" cy="27853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21900C-BF4D-CA44-9C80-02D314360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93792"/>
            <a:ext cx="5867252" cy="22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8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0F317-2BB2-024E-ADB1-F63EDC0A7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712246"/>
            <a:ext cx="8187070" cy="54154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6306C9-2DDD-904D-B42C-B885420D15A9}"/>
              </a:ext>
            </a:extLst>
          </p:cNvPr>
          <p:cNvSpPr txBox="1"/>
          <p:nvPr/>
        </p:nvSpPr>
        <p:spPr>
          <a:xfrm>
            <a:off x="7524052" y="2026529"/>
            <a:ext cx="22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0070C0"/>
                </a:solidFill>
                <a:latin typeface="+mj-ea"/>
                <a:ea typeface="+mj-ea"/>
              </a:rPr>
              <a:t>程序流程图、</a:t>
            </a:r>
            <a:r>
              <a:rPr kumimoji="1" lang="en-US" altLang="zh-CN" dirty="0">
                <a:solidFill>
                  <a:srgbClr val="0070C0"/>
                </a:solidFill>
                <a:latin typeface="+mj-ea"/>
                <a:ea typeface="+mj-ea"/>
              </a:rPr>
              <a:t>NS</a:t>
            </a:r>
            <a:r>
              <a:rPr kumimoji="1" lang="zh-CN" altLang="en-US" dirty="0">
                <a:solidFill>
                  <a:srgbClr val="0070C0"/>
                </a:solidFill>
                <a:latin typeface="+mj-ea"/>
                <a:ea typeface="+mj-ea"/>
              </a:rPr>
              <a:t>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656E2D-7A84-CE4C-857F-908DA89AA336}"/>
              </a:ext>
            </a:extLst>
          </p:cNvPr>
          <p:cNvSpPr txBox="1"/>
          <p:nvPr/>
        </p:nvSpPr>
        <p:spPr>
          <a:xfrm>
            <a:off x="5454501" y="924401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6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章：详细设计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30CCEBB-B56D-294C-B719-6DFB32E42328}"/>
              </a:ext>
            </a:extLst>
          </p:cNvPr>
          <p:cNvCxnSpPr>
            <a:cxnSpLocks/>
          </p:cNvCxnSpPr>
          <p:nvPr/>
        </p:nvCxnSpPr>
        <p:spPr>
          <a:xfrm>
            <a:off x="7456713" y="2754087"/>
            <a:ext cx="254725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043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83D02-3F64-E043-B1A1-3B72439C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1225993"/>
            <a:ext cx="7391400" cy="939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7AAE47-9300-414B-8427-F3AA9C34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2192374"/>
            <a:ext cx="6080642" cy="2988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03F668-A0E1-574A-B8D8-719F49BC2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91" y="3588769"/>
            <a:ext cx="6378206" cy="3269231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D186DD88-5B5E-5743-95BB-504601470A34}"/>
              </a:ext>
            </a:extLst>
          </p:cNvPr>
          <p:cNvCxnSpPr>
            <a:cxnSpLocks/>
          </p:cNvCxnSpPr>
          <p:nvPr/>
        </p:nvCxnSpPr>
        <p:spPr>
          <a:xfrm>
            <a:off x="3799114" y="1796143"/>
            <a:ext cx="13498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628DBEE-5798-2E46-BC5F-F2286DC54DA9}"/>
              </a:ext>
            </a:extLst>
          </p:cNvPr>
          <p:cNvCxnSpPr>
            <a:cxnSpLocks/>
          </p:cNvCxnSpPr>
          <p:nvPr/>
        </p:nvCxnSpPr>
        <p:spPr>
          <a:xfrm>
            <a:off x="1099457" y="2122249"/>
            <a:ext cx="33310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51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83D02-3F64-E043-B1A1-3B72439C2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1225993"/>
            <a:ext cx="7391400" cy="939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7AAE47-9300-414B-8427-F3AA9C34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2192374"/>
            <a:ext cx="6080642" cy="2988964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749585C-A138-D546-A8AA-8B418A6E8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183850"/>
              </p:ext>
            </p:extLst>
          </p:nvPr>
        </p:nvGraphicFramePr>
        <p:xfrm>
          <a:off x="7447667" y="2429556"/>
          <a:ext cx="3792387" cy="2751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6" r:id="rId6" imgW="5283200" imgH="3835400" progId="Visio.Drawing.15">
                  <p:embed/>
                </p:oleObj>
              </mc:Choice>
              <mc:Fallback>
                <p:oleObj r:id="rId6" imgW="5283200" imgH="38354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7667" y="2429556"/>
                        <a:ext cx="3792387" cy="27517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AA2B2CA-A72B-9E43-AE36-30990CF1211E}"/>
              </a:ext>
            </a:extLst>
          </p:cNvPr>
          <p:cNvCxnSpPr>
            <a:cxnSpLocks/>
          </p:cNvCxnSpPr>
          <p:nvPr/>
        </p:nvCxnSpPr>
        <p:spPr>
          <a:xfrm>
            <a:off x="3799114" y="1796143"/>
            <a:ext cx="13498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DD022FE-A095-3446-B2D8-585AC5984A71}"/>
              </a:ext>
            </a:extLst>
          </p:cNvPr>
          <p:cNvCxnSpPr>
            <a:cxnSpLocks/>
          </p:cNvCxnSpPr>
          <p:nvPr/>
        </p:nvCxnSpPr>
        <p:spPr>
          <a:xfrm>
            <a:off x="1099457" y="2122249"/>
            <a:ext cx="33310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227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83D02-3F64-E043-B1A1-3B72439C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1225993"/>
            <a:ext cx="7391400" cy="939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17FDE9-60A2-4A44-A1EB-83DF5F65D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877"/>
            <a:ext cx="5618270" cy="28797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893324-C9D3-2947-B57D-B0F745665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78" y="1695893"/>
            <a:ext cx="5975606" cy="4971386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B797CF8-9D02-7346-A753-0C25678E85BF}"/>
              </a:ext>
            </a:extLst>
          </p:cNvPr>
          <p:cNvCxnSpPr>
            <a:cxnSpLocks/>
          </p:cNvCxnSpPr>
          <p:nvPr/>
        </p:nvCxnSpPr>
        <p:spPr>
          <a:xfrm>
            <a:off x="3799114" y="1796143"/>
            <a:ext cx="13498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F1E2B964-1CDF-5D40-91AB-AF95AB84F295}"/>
              </a:ext>
            </a:extLst>
          </p:cNvPr>
          <p:cNvCxnSpPr>
            <a:cxnSpLocks/>
          </p:cNvCxnSpPr>
          <p:nvPr/>
        </p:nvCxnSpPr>
        <p:spPr>
          <a:xfrm>
            <a:off x="1099457" y="2122249"/>
            <a:ext cx="33310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03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83D02-3F64-E043-B1A1-3B72439C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1225993"/>
            <a:ext cx="7391400" cy="939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17FDE9-60A2-4A44-A1EB-83DF5F65D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877"/>
            <a:ext cx="5618270" cy="28797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B0F063-0066-DF49-AB4A-C7CD34991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57" y="141471"/>
            <a:ext cx="6490493" cy="5382100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B7F2FCBB-F499-AC44-824B-BBD70C85BF27}"/>
              </a:ext>
            </a:extLst>
          </p:cNvPr>
          <p:cNvCxnSpPr>
            <a:cxnSpLocks/>
          </p:cNvCxnSpPr>
          <p:nvPr/>
        </p:nvCxnSpPr>
        <p:spPr>
          <a:xfrm>
            <a:off x="3799114" y="1796143"/>
            <a:ext cx="13498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09616ED-EE25-F849-A787-288150312EFC}"/>
              </a:ext>
            </a:extLst>
          </p:cNvPr>
          <p:cNvCxnSpPr>
            <a:cxnSpLocks/>
          </p:cNvCxnSpPr>
          <p:nvPr/>
        </p:nvCxnSpPr>
        <p:spPr>
          <a:xfrm>
            <a:off x="1099457" y="2122249"/>
            <a:ext cx="33310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9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83D02-3F64-E043-B1A1-3B72439C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1225993"/>
            <a:ext cx="7391400" cy="939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17FDE9-60A2-4A44-A1EB-83DF5F65D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877"/>
            <a:ext cx="5618270" cy="28797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E3E4EA-65A5-0449-9CFF-CED25A7F5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47" y="2977115"/>
            <a:ext cx="6325523" cy="3040913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9520675-2A76-2047-A1EB-C72D50DDB55E}"/>
              </a:ext>
            </a:extLst>
          </p:cNvPr>
          <p:cNvCxnSpPr>
            <a:cxnSpLocks/>
          </p:cNvCxnSpPr>
          <p:nvPr/>
        </p:nvCxnSpPr>
        <p:spPr>
          <a:xfrm>
            <a:off x="3799114" y="1796143"/>
            <a:ext cx="13498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E347993E-14A2-D74C-9ADF-11B4135B44F9}"/>
              </a:ext>
            </a:extLst>
          </p:cNvPr>
          <p:cNvCxnSpPr>
            <a:cxnSpLocks/>
          </p:cNvCxnSpPr>
          <p:nvPr/>
        </p:nvCxnSpPr>
        <p:spPr>
          <a:xfrm>
            <a:off x="1099457" y="2122249"/>
            <a:ext cx="33310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1595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  <a:endParaRPr lang="zh-CN" altLang="en-US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B4B901-C979-4C65-A58D-2C71D8CF0292}"/>
              </a:ext>
            </a:extLst>
          </p:cNvPr>
          <p:cNvSpPr txBox="1"/>
          <p:nvPr/>
        </p:nvSpPr>
        <p:spPr>
          <a:xfrm>
            <a:off x="1670304" y="1785435"/>
            <a:ext cx="9156192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短信发送功能需求：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短信联系人不能为空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，</a:t>
            </a:r>
            <a:r>
              <a:rPr lang="zh-CN" altLang="en-US" dirty="0">
                <a:latin typeface="+mj-ea"/>
                <a:ea typeface="+mj-ea"/>
              </a:rPr>
              <a:t>当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联系人为空</a:t>
            </a:r>
            <a:r>
              <a:rPr lang="zh-CN" altLang="en-US" dirty="0">
                <a:latin typeface="+mj-ea"/>
                <a:ea typeface="+mj-ea"/>
              </a:rPr>
              <a:t>发送时，给出错误</a:t>
            </a: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提示“请添加收件人”</a:t>
            </a:r>
            <a:r>
              <a:rPr lang="zh-CN" altLang="en-US" dirty="0">
                <a:latin typeface="+mj-ea"/>
                <a:ea typeface="+mj-ea"/>
              </a:rPr>
              <a:t>；附件可添加，最大支持</a:t>
            </a:r>
            <a:r>
              <a:rPr lang="en-US" altLang="zh-CN" dirty="0">
                <a:latin typeface="+mj-ea"/>
                <a:ea typeface="+mj-ea"/>
              </a:rPr>
              <a:t>20</a:t>
            </a:r>
            <a:r>
              <a:rPr lang="zh-CN" altLang="en-US" dirty="0">
                <a:latin typeface="+mj-ea"/>
                <a:ea typeface="+mj-ea"/>
              </a:rPr>
              <a:t>个附件，总量不超过</a:t>
            </a:r>
            <a:r>
              <a:rPr lang="en-US" altLang="zh-CN" dirty="0">
                <a:latin typeface="+mj-ea"/>
                <a:ea typeface="+mj-ea"/>
              </a:rPr>
              <a:t>300k</a:t>
            </a:r>
            <a:r>
              <a:rPr lang="zh-CN" altLang="en-US" dirty="0">
                <a:latin typeface="+mj-ea"/>
                <a:ea typeface="+mj-ea"/>
              </a:rPr>
              <a:t>，当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附件超过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20</a:t>
            </a:r>
            <a:r>
              <a:rPr lang="zh-CN" altLang="en-US" dirty="0">
                <a:latin typeface="+mj-ea"/>
                <a:ea typeface="+mj-ea"/>
              </a:rPr>
              <a:t>时，</a:t>
            </a: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提示“超出附件数量限制”</a:t>
            </a:r>
            <a:r>
              <a:rPr lang="zh-CN" altLang="en-US" dirty="0">
                <a:latin typeface="+mj-ea"/>
                <a:ea typeface="+mj-ea"/>
              </a:rPr>
              <a:t>，当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附件总量超过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300k</a:t>
            </a:r>
            <a:r>
              <a:rPr lang="zh-CN" altLang="en-US" dirty="0">
                <a:latin typeface="+mj-ea"/>
                <a:ea typeface="+mj-ea"/>
              </a:rPr>
              <a:t>时，</a:t>
            </a: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提示“超出附件容量限制”</a:t>
            </a:r>
            <a:r>
              <a:rPr lang="zh-CN" altLang="en-US" dirty="0">
                <a:latin typeface="+mj-ea"/>
                <a:ea typeface="+mj-ea"/>
              </a:rPr>
              <a:t>；文本内容不超过</a:t>
            </a:r>
            <a:r>
              <a:rPr lang="en-US" altLang="zh-CN" dirty="0">
                <a:latin typeface="+mj-ea"/>
                <a:ea typeface="+mj-ea"/>
              </a:rPr>
              <a:t>2k</a:t>
            </a:r>
            <a:r>
              <a:rPr lang="zh-CN" altLang="en-US" dirty="0">
                <a:latin typeface="+mj-ea"/>
                <a:ea typeface="+mj-ea"/>
              </a:rPr>
              <a:t>，当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文本超过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2k</a:t>
            </a:r>
            <a:r>
              <a:rPr lang="zh-CN" altLang="en-US" dirty="0">
                <a:latin typeface="+mj-ea"/>
                <a:ea typeface="+mj-ea"/>
              </a:rPr>
              <a:t>时，</a:t>
            </a: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提示“超出文本限制”</a:t>
            </a:r>
            <a:r>
              <a:rPr lang="zh-CN" altLang="en-US" dirty="0">
                <a:latin typeface="+mj-ea"/>
                <a:ea typeface="+mj-ea"/>
              </a:rPr>
              <a:t>；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以上若均满足</a:t>
            </a:r>
            <a:r>
              <a:rPr lang="zh-CN" altLang="en-US" dirty="0">
                <a:latin typeface="+mj-ea"/>
                <a:ea typeface="+mj-ea"/>
              </a:rPr>
              <a:t>，则</a:t>
            </a: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提示“发送成功”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A70C55A-DC96-4EBD-A5DC-8E1A841E7990}"/>
              </a:ext>
            </a:extLst>
          </p:cNvPr>
          <p:cNvGraphicFramePr>
            <a:graphicFrameLocks noGrp="1"/>
          </p:cNvGraphicFramePr>
          <p:nvPr/>
        </p:nvGraphicFramePr>
        <p:xfrm>
          <a:off x="2503424" y="4176460"/>
          <a:ext cx="74899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976">
                  <a:extLst>
                    <a:ext uri="{9D8B030D-6E8A-4147-A177-3AD203B41FA5}">
                      <a16:colId xmlns:a16="http://schemas.microsoft.com/office/drawing/2014/main" val="1699060847"/>
                    </a:ext>
                  </a:extLst>
                </a:gridCol>
                <a:gridCol w="3744976">
                  <a:extLst>
                    <a:ext uri="{9D8B030D-6E8A-4147-A177-3AD203B41FA5}">
                      <a16:colId xmlns:a16="http://schemas.microsoft.com/office/drawing/2014/main" val="3799118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原因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123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联系人为空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提示“请添加收件人”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95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附件超过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20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提示“超出附件数量限制”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63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附件总量超过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300k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提示“超出附件容量限制”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05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文本超过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2k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提示“超出文本限制”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09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以上均满足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提示“发送成功”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3577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F73A12E-92B5-064E-B9E6-2619598FBFB2}"/>
              </a:ext>
            </a:extLst>
          </p:cNvPr>
          <p:cNvSpPr/>
          <p:nvPr/>
        </p:nvSpPr>
        <p:spPr>
          <a:xfrm>
            <a:off x="3883958" y="1006396"/>
            <a:ext cx="6109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因果图方法：是等价类的补充（等价类</a:t>
            </a:r>
            <a:r>
              <a:rPr lang="en-US" altLang="zh-CN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决策表的方式）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389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71A731-1727-4617-9B49-EAA74E1B12A5}"/>
              </a:ext>
            </a:extLst>
          </p:cNvPr>
          <p:cNvSpPr/>
          <p:nvPr/>
        </p:nvSpPr>
        <p:spPr>
          <a:xfrm>
            <a:off x="2618232" y="2103742"/>
            <a:ext cx="1853184" cy="719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绘制因果图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4A69D1-B90E-44F2-A699-C2D399E06F69}"/>
              </a:ext>
            </a:extLst>
          </p:cNvPr>
          <p:cNvSpPr txBox="1"/>
          <p:nvPr/>
        </p:nvSpPr>
        <p:spPr>
          <a:xfrm>
            <a:off x="4925568" y="2022836"/>
            <a:ext cx="501091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根据原因和结果的依赖关系，绘制因果图，描述出何种情况下产生何种反应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9C0ADB-13E7-4689-8BC1-55F97014B4B7}"/>
              </a:ext>
            </a:extLst>
          </p:cNvPr>
          <p:cNvSpPr/>
          <p:nvPr/>
        </p:nvSpPr>
        <p:spPr>
          <a:xfrm>
            <a:off x="1821181" y="3742944"/>
            <a:ext cx="1594102" cy="719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四种关系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1A7AE66-2870-4E6A-8888-E36F33A7734C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618232" y="2823070"/>
            <a:ext cx="926592" cy="919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E182FFE-241E-4597-BBB8-0E60798989DD}"/>
              </a:ext>
            </a:extLst>
          </p:cNvPr>
          <p:cNvSpPr txBox="1"/>
          <p:nvPr/>
        </p:nvSpPr>
        <p:spPr>
          <a:xfrm>
            <a:off x="5082540" y="14740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</a:t>
            </a:r>
            <a:r>
              <a:rPr lang="en-US" altLang="zh-CN" dirty="0"/>
              <a:t>ause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4EED5D-A32C-4650-A071-257DDDB89E1D}"/>
              </a:ext>
            </a:extLst>
          </p:cNvPr>
          <p:cNvSpPr txBox="1"/>
          <p:nvPr/>
        </p:nvSpPr>
        <p:spPr>
          <a:xfrm>
            <a:off x="6308027" y="14740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E</a:t>
            </a:r>
            <a:r>
              <a:rPr lang="en-US" altLang="zh-CN" dirty="0"/>
              <a:t>ffect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92CA14A-6884-44FA-B634-2D541FE0E3C0}"/>
              </a:ext>
            </a:extLst>
          </p:cNvPr>
          <p:cNvCxnSpPr/>
          <p:nvPr/>
        </p:nvCxnSpPr>
        <p:spPr>
          <a:xfrm>
            <a:off x="5437441" y="2474976"/>
            <a:ext cx="5594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21D5F3B-8338-455C-A54E-AC3E1476E08D}"/>
              </a:ext>
            </a:extLst>
          </p:cNvPr>
          <p:cNvCxnSpPr/>
          <p:nvPr/>
        </p:nvCxnSpPr>
        <p:spPr>
          <a:xfrm>
            <a:off x="6096000" y="2474976"/>
            <a:ext cx="5594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F80727C-DC26-4D94-842F-18CD689CD941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5539740" y="1843428"/>
            <a:ext cx="177450" cy="26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51F311D-8874-4B5A-9708-407337CF2E24}"/>
              </a:ext>
            </a:extLst>
          </p:cNvPr>
          <p:cNvCxnSpPr>
            <a:endCxn id="12" idx="2"/>
          </p:cNvCxnSpPr>
          <p:nvPr/>
        </p:nvCxnSpPr>
        <p:spPr>
          <a:xfrm flipV="1">
            <a:off x="6485477" y="1843428"/>
            <a:ext cx="279750" cy="26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1B4FA85-3292-4FF5-843B-7ACF9DA74DC8}"/>
              </a:ext>
            </a:extLst>
          </p:cNvPr>
          <p:cNvSpPr/>
          <p:nvPr/>
        </p:nvSpPr>
        <p:spPr>
          <a:xfrm>
            <a:off x="6308027" y="3742944"/>
            <a:ext cx="1594102" cy="719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五种约束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1E9D38E-0DA5-4732-957D-F0E7C788F861}"/>
              </a:ext>
            </a:extLst>
          </p:cNvPr>
          <p:cNvCxnSpPr>
            <a:stCxn id="4" idx="2"/>
            <a:endCxn id="25" idx="0"/>
          </p:cNvCxnSpPr>
          <p:nvPr/>
        </p:nvCxnSpPr>
        <p:spPr>
          <a:xfrm>
            <a:off x="3544824" y="2823070"/>
            <a:ext cx="3560254" cy="919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83A74B3-0DED-47D8-9936-5B7B2062364D}"/>
              </a:ext>
            </a:extLst>
          </p:cNvPr>
          <p:cNvSpPr txBox="1"/>
          <p:nvPr/>
        </p:nvSpPr>
        <p:spPr>
          <a:xfrm>
            <a:off x="1307592" y="4779264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原因和结果之间的关系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AB1A847-3727-4DBF-8FDB-54BA04D56E4D}"/>
              </a:ext>
            </a:extLst>
          </p:cNvPr>
          <p:cNvSpPr txBox="1"/>
          <p:nvPr/>
        </p:nvSpPr>
        <p:spPr>
          <a:xfrm>
            <a:off x="5446587" y="4779264"/>
            <a:ext cx="334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原因之间或者结果之间的关系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647A7C9-CEEF-45E4-8139-141BCE1B9DB1}"/>
              </a:ext>
            </a:extLst>
          </p:cNvPr>
          <p:cNvSpPr txBox="1"/>
          <p:nvPr/>
        </p:nvSpPr>
        <p:spPr>
          <a:xfrm>
            <a:off x="2089403" y="5286409"/>
            <a:ext cx="1325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恒等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非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或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与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5A86F5-97F8-42D5-968E-C0008E22EE01}"/>
              </a:ext>
            </a:extLst>
          </p:cNvPr>
          <p:cNvSpPr txBox="1"/>
          <p:nvPr/>
        </p:nvSpPr>
        <p:spPr>
          <a:xfrm>
            <a:off x="6576248" y="5286409"/>
            <a:ext cx="1750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异（互斥）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或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唯一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要求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强制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2737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F5116E-471C-4A8D-ADC8-700E77B5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43" y="726801"/>
            <a:ext cx="3706178" cy="6216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EB267B-028F-4C6E-A4EE-28F2AD033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43" y="2173623"/>
            <a:ext cx="3706178" cy="6124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F31D38-4CCB-42CE-A297-83FD713A17F4}"/>
              </a:ext>
            </a:extLst>
          </p:cNvPr>
          <p:cNvSpPr/>
          <p:nvPr/>
        </p:nvSpPr>
        <p:spPr>
          <a:xfrm>
            <a:off x="1418845" y="3104397"/>
            <a:ext cx="1594102" cy="719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四种关系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80DD93B-C735-4092-B0D8-491FA4761021}"/>
              </a:ext>
            </a:extLst>
          </p:cNvPr>
          <p:cNvCxnSpPr>
            <a:stCxn id="9" idx="3"/>
          </p:cNvCxnSpPr>
          <p:nvPr/>
        </p:nvCxnSpPr>
        <p:spPr>
          <a:xfrm flipV="1">
            <a:off x="3012947" y="1182030"/>
            <a:ext cx="1815085" cy="228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BFDBBCC-903E-4D8D-8C2C-50270A001A1B}"/>
              </a:ext>
            </a:extLst>
          </p:cNvPr>
          <p:cNvCxnSpPr>
            <a:stCxn id="9" idx="3"/>
          </p:cNvCxnSpPr>
          <p:nvPr/>
        </p:nvCxnSpPr>
        <p:spPr>
          <a:xfrm flipV="1">
            <a:off x="3012947" y="2535936"/>
            <a:ext cx="1815085" cy="92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3AE0608-AB6A-4619-908D-FAA19F29950B}"/>
              </a:ext>
            </a:extLst>
          </p:cNvPr>
          <p:cNvCxnSpPr>
            <a:stCxn id="9" idx="3"/>
          </p:cNvCxnSpPr>
          <p:nvPr/>
        </p:nvCxnSpPr>
        <p:spPr>
          <a:xfrm>
            <a:off x="3012947" y="3464061"/>
            <a:ext cx="1815085" cy="766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FB0ABFD-9ED4-48F6-9819-60BC894F040F}"/>
              </a:ext>
            </a:extLst>
          </p:cNvPr>
          <p:cNvCxnSpPr>
            <a:stCxn id="9" idx="3"/>
          </p:cNvCxnSpPr>
          <p:nvPr/>
        </p:nvCxnSpPr>
        <p:spPr>
          <a:xfrm>
            <a:off x="3012947" y="3464061"/>
            <a:ext cx="1900429" cy="2546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8F4D148-A376-4722-9E15-06F38B8FF564}"/>
              </a:ext>
            </a:extLst>
          </p:cNvPr>
          <p:cNvSpPr txBox="1"/>
          <p:nvPr/>
        </p:nvSpPr>
        <p:spPr>
          <a:xfrm>
            <a:off x="9034272" y="859311"/>
            <a:ext cx="82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恒等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EF0554-9243-498F-B579-6702C54918AB}"/>
              </a:ext>
            </a:extLst>
          </p:cNvPr>
          <p:cNvSpPr txBox="1"/>
          <p:nvPr/>
        </p:nvSpPr>
        <p:spPr>
          <a:xfrm>
            <a:off x="9034272" y="2279799"/>
            <a:ext cx="82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非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CE45EE-87A4-4225-BBA9-2F14D1A5BC36}"/>
              </a:ext>
            </a:extLst>
          </p:cNvPr>
          <p:cNvSpPr txBox="1"/>
          <p:nvPr/>
        </p:nvSpPr>
        <p:spPr>
          <a:xfrm>
            <a:off x="9058656" y="3978037"/>
            <a:ext cx="82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CB61C8-8700-410C-93C2-74327C5DE9F0}"/>
              </a:ext>
            </a:extLst>
          </p:cNvPr>
          <p:cNvSpPr txBox="1"/>
          <p:nvPr/>
        </p:nvSpPr>
        <p:spPr>
          <a:xfrm>
            <a:off x="9058656" y="5730049"/>
            <a:ext cx="82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与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4B7A68-85D6-D44D-89B6-00CB5E68186D}"/>
              </a:ext>
            </a:extLst>
          </p:cNvPr>
          <p:cNvGrpSpPr/>
          <p:nvPr/>
        </p:nvGrpSpPr>
        <p:grpSpPr>
          <a:xfrm>
            <a:off x="5032452" y="5333696"/>
            <a:ext cx="3996706" cy="1308352"/>
            <a:chOff x="5032452" y="5333696"/>
            <a:chExt cx="3996706" cy="130835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64646CA-0742-4EDF-9583-2FCB3A626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2452" y="5333696"/>
              <a:ext cx="3806747" cy="1308352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52713AB-7D3C-254C-9623-21AA9D54889B}"/>
                </a:ext>
              </a:extLst>
            </p:cNvPr>
            <p:cNvSpPr txBox="1"/>
            <p:nvPr/>
          </p:nvSpPr>
          <p:spPr>
            <a:xfrm>
              <a:off x="8455930" y="5622327"/>
              <a:ext cx="5732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e</a:t>
              </a:r>
              <a:r>
                <a:rPr kumimoji="1" lang="en-US" altLang="zh-CN" sz="1400" baseline="-25000" dirty="0"/>
                <a:t>1</a:t>
              </a:r>
              <a:r>
                <a:rPr kumimoji="1" lang="en-US" altLang="zh-CN" sz="1400" dirty="0"/>
                <a:t>=1</a:t>
              </a:r>
              <a:endParaRPr kumimoji="1" lang="zh-CN" altLang="en-US" sz="14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5837295-A556-5843-8826-776CFC7D0A7A}"/>
              </a:ext>
            </a:extLst>
          </p:cNvPr>
          <p:cNvGrpSpPr/>
          <p:nvPr/>
        </p:nvGrpSpPr>
        <p:grpSpPr>
          <a:xfrm>
            <a:off x="5032453" y="3543026"/>
            <a:ext cx="3859416" cy="1273787"/>
            <a:chOff x="5032453" y="3543026"/>
            <a:chExt cx="3859416" cy="127378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8E2656-3BB2-437F-A48D-E8C5C26D4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2453" y="3543026"/>
              <a:ext cx="3692628" cy="1273787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C121346-D055-834E-B923-B5242E8D5909}"/>
                </a:ext>
              </a:extLst>
            </p:cNvPr>
            <p:cNvSpPr txBox="1"/>
            <p:nvPr/>
          </p:nvSpPr>
          <p:spPr>
            <a:xfrm>
              <a:off x="8318641" y="3828405"/>
              <a:ext cx="5732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e</a:t>
              </a:r>
              <a:r>
                <a:rPr kumimoji="1" lang="en-US" altLang="zh-CN" sz="1400" baseline="-25000" dirty="0"/>
                <a:t>1</a:t>
              </a:r>
              <a:r>
                <a:rPr kumimoji="1" lang="en-US" altLang="zh-CN" sz="1400" dirty="0"/>
                <a:t>=1</a:t>
              </a: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386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96C8EF-17DB-41B0-88F2-D263F8007A1E}"/>
              </a:ext>
            </a:extLst>
          </p:cNvPr>
          <p:cNvSpPr/>
          <p:nvPr/>
        </p:nvSpPr>
        <p:spPr>
          <a:xfrm>
            <a:off x="5298949" y="3069336"/>
            <a:ext cx="1594102" cy="719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五种约束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C46611-9545-442F-8EB6-3849B77E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06" y="2057000"/>
            <a:ext cx="1762740" cy="12365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ED003D-B749-4A03-9503-D7618056A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341" y="5063079"/>
            <a:ext cx="1762740" cy="1236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0F707F-5FB2-4C86-9FA1-93DB4BD4A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919" y="5063079"/>
            <a:ext cx="1762740" cy="12365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9FA9EE-A1A1-4248-B3F8-921C25648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550" y="365126"/>
            <a:ext cx="1308900" cy="12365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F3D142-A61A-4752-8B77-8D3F6F18C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7754" y="1755648"/>
            <a:ext cx="1447210" cy="13672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EC7879-9760-4B0A-9C26-9896030DEFF2}"/>
              </a:ext>
            </a:extLst>
          </p:cNvPr>
          <p:cNvSpPr/>
          <p:nvPr/>
        </p:nvSpPr>
        <p:spPr>
          <a:xfrm>
            <a:off x="220616" y="3564452"/>
            <a:ext cx="4804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E(异)：c1和c2至多有一个为1，即不能同时为1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B4455D5-D8BB-4967-B9B0-307EBC6EA930}"/>
              </a:ext>
            </a:extLst>
          </p:cNvPr>
          <p:cNvCxnSpPr>
            <a:stCxn id="4" idx="1"/>
            <a:endCxn id="3" idx="3"/>
          </p:cNvCxnSpPr>
          <p:nvPr/>
        </p:nvCxnSpPr>
        <p:spPr>
          <a:xfrm flipH="1" flipV="1">
            <a:off x="3504246" y="2675275"/>
            <a:ext cx="1794703" cy="753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2DA1D6E-D349-40D7-8CAF-32BAE00D476E}"/>
              </a:ext>
            </a:extLst>
          </p:cNvPr>
          <p:cNvCxnSpPr>
            <a:cxnSpLocks/>
            <a:stCxn id="4" idx="2"/>
            <a:endCxn id="6" idx="3"/>
          </p:cNvCxnSpPr>
          <p:nvPr/>
        </p:nvCxnSpPr>
        <p:spPr>
          <a:xfrm flipH="1">
            <a:off x="4291081" y="3788664"/>
            <a:ext cx="1804919" cy="189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64336B6-9716-43D6-9314-EDCA00C386DD}"/>
              </a:ext>
            </a:extLst>
          </p:cNvPr>
          <p:cNvCxnSpPr>
            <a:stCxn id="4" idx="0"/>
            <a:endCxn id="8" idx="2"/>
          </p:cNvCxnSpPr>
          <p:nvPr/>
        </p:nvCxnSpPr>
        <p:spPr>
          <a:xfrm flipV="1">
            <a:off x="6096000" y="1601675"/>
            <a:ext cx="0" cy="1467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9B875BE-502F-4597-B59A-07B52AFD7E19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6893051" y="2439255"/>
            <a:ext cx="1794703" cy="989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B1430A6-0B00-4E19-9D2E-B69EFCD9B5D6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>
            <a:off x="6096000" y="3788664"/>
            <a:ext cx="1804919" cy="189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F40A224-D450-417A-B0B5-897AAD126881}"/>
              </a:ext>
            </a:extLst>
          </p:cNvPr>
          <p:cNvSpPr/>
          <p:nvPr/>
        </p:nvSpPr>
        <p:spPr>
          <a:xfrm>
            <a:off x="978597" y="6372279"/>
            <a:ext cx="461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I或：c1和c2至少有一个为1，即不能同时为0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B82A03-1B87-4B9C-8845-EAEBCF1FB357}"/>
              </a:ext>
            </a:extLst>
          </p:cNvPr>
          <p:cNvSpPr/>
          <p:nvPr/>
        </p:nvSpPr>
        <p:spPr>
          <a:xfrm>
            <a:off x="7389907" y="6351962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O唯一：c1和c2有且仅有一个为1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A0E2F8-16DD-4368-8C53-ED5A97935D44}"/>
              </a:ext>
            </a:extLst>
          </p:cNvPr>
          <p:cNvSpPr/>
          <p:nvPr/>
        </p:nvSpPr>
        <p:spPr>
          <a:xfrm>
            <a:off x="6881752" y="786531"/>
            <a:ext cx="3090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R要求：c1为1时，c2一定为1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2973E60-BF0A-4AFF-8D42-543B96EE0E66}"/>
              </a:ext>
            </a:extLst>
          </p:cNvPr>
          <p:cNvSpPr/>
          <p:nvPr/>
        </p:nvSpPr>
        <p:spPr>
          <a:xfrm>
            <a:off x="8050736" y="3310165"/>
            <a:ext cx="31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M强制：e1为1时，e2强制为0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C69242-7856-43DF-A2EB-A9903AC138E1}"/>
              </a:ext>
            </a:extLst>
          </p:cNvPr>
          <p:cNvSpPr txBox="1"/>
          <p:nvPr/>
        </p:nvSpPr>
        <p:spPr>
          <a:xfrm>
            <a:off x="9456395" y="1855644"/>
            <a:ext cx="390144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</a:t>
            </a:r>
            <a:r>
              <a:rPr lang="en-US" altLang="zh-CN" sz="1700" baseline="-25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zh-CN" altLang="en-US" sz="1700" baseline="-250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1564DD-BCE4-467D-A6FE-A4023F4E13DF}"/>
              </a:ext>
            </a:extLst>
          </p:cNvPr>
          <p:cNvSpPr txBox="1"/>
          <p:nvPr/>
        </p:nvSpPr>
        <p:spPr>
          <a:xfrm>
            <a:off x="9559634" y="2678109"/>
            <a:ext cx="390144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</a:t>
            </a:r>
            <a:r>
              <a:rPr lang="en-US" altLang="zh-CN" sz="1700" baseline="-25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zh-CN" altLang="en-US" sz="1700" baseline="-250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492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B4FD357-BC73-4D4D-A960-38F531BA4B4C}"/>
              </a:ext>
            </a:extLst>
          </p:cNvPr>
          <p:cNvGraphicFramePr>
            <a:graphicFrameLocks noGrp="1"/>
          </p:cNvGraphicFramePr>
          <p:nvPr/>
        </p:nvGraphicFramePr>
        <p:xfrm>
          <a:off x="462788" y="1951148"/>
          <a:ext cx="614934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992">
                  <a:extLst>
                    <a:ext uri="{9D8B030D-6E8A-4147-A177-3AD203B41FA5}">
                      <a16:colId xmlns:a16="http://schemas.microsoft.com/office/drawing/2014/main" val="301592851"/>
                    </a:ext>
                  </a:extLst>
                </a:gridCol>
                <a:gridCol w="1816608">
                  <a:extLst>
                    <a:ext uri="{9D8B030D-6E8A-4147-A177-3AD203B41FA5}">
                      <a16:colId xmlns:a16="http://schemas.microsoft.com/office/drawing/2014/main" val="684970497"/>
                    </a:ext>
                  </a:extLst>
                </a:gridCol>
                <a:gridCol w="2999740">
                  <a:extLst>
                    <a:ext uri="{9D8B030D-6E8A-4147-A177-3AD203B41FA5}">
                      <a16:colId xmlns:a16="http://schemas.microsoft.com/office/drawing/2014/main" val="2319292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70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原因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附件总数超过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20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30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原因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附件容量超过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300k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57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3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原因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空联系人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92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4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原因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文本容量超过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2k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814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中间结果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附件添加异常状态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79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12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中间结果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短信发送失败状态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568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结果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提示“超出附件数量限制”或“超出附件容量限制”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64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22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结果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提示“请添加收信人”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01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23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提示“发送成功”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24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结果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提示“超出文本限制”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22242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FDE3A958-DB9C-4CCF-BAED-E503467E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11" y="2731584"/>
            <a:ext cx="4902201" cy="21751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6287C2-43A9-464D-8B25-1C24A442A0CC}"/>
              </a:ext>
            </a:extLst>
          </p:cNvPr>
          <p:cNvSpPr txBox="1"/>
          <p:nvPr/>
        </p:nvSpPr>
        <p:spPr>
          <a:xfrm>
            <a:off x="3048002" y="188145"/>
            <a:ext cx="9056688" cy="1352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短信发送功能需求：</a:t>
            </a:r>
            <a:endParaRPr lang="en-US" altLang="zh-CN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短信联系人不能为空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，</a:t>
            </a:r>
            <a:r>
              <a:rPr lang="zh-CN" altLang="en-US" sz="1400" dirty="0">
                <a:latin typeface="+mj-ea"/>
                <a:ea typeface="+mj-ea"/>
              </a:rPr>
              <a:t>当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联系人为空</a:t>
            </a:r>
            <a:r>
              <a:rPr lang="zh-CN" altLang="en-US" sz="1400" dirty="0">
                <a:latin typeface="+mj-ea"/>
                <a:ea typeface="+mj-ea"/>
              </a:rPr>
              <a:t>发送时，给出错误</a:t>
            </a:r>
            <a:r>
              <a:rPr lang="zh-CN" altLang="en-US" sz="1400" dirty="0">
                <a:solidFill>
                  <a:srgbClr val="0070C0"/>
                </a:solidFill>
                <a:latin typeface="+mj-ea"/>
                <a:ea typeface="+mj-ea"/>
              </a:rPr>
              <a:t>提示“请添加收件人”</a:t>
            </a:r>
            <a:r>
              <a:rPr lang="zh-CN" altLang="en-US" sz="1400" dirty="0">
                <a:latin typeface="+mj-ea"/>
                <a:ea typeface="+mj-ea"/>
              </a:rPr>
              <a:t>；附件可添加，最大支持</a:t>
            </a:r>
            <a:r>
              <a:rPr lang="en-US" altLang="zh-CN" sz="1400" dirty="0">
                <a:latin typeface="+mj-ea"/>
                <a:ea typeface="+mj-ea"/>
              </a:rPr>
              <a:t>20</a:t>
            </a:r>
            <a:r>
              <a:rPr lang="zh-CN" altLang="en-US" sz="1400" dirty="0">
                <a:latin typeface="+mj-ea"/>
                <a:ea typeface="+mj-ea"/>
              </a:rPr>
              <a:t>个附件，总量不超过</a:t>
            </a:r>
            <a:r>
              <a:rPr lang="en-US" altLang="zh-CN" sz="1400" dirty="0">
                <a:latin typeface="+mj-ea"/>
                <a:ea typeface="+mj-ea"/>
              </a:rPr>
              <a:t>300k</a:t>
            </a:r>
            <a:r>
              <a:rPr lang="zh-CN" altLang="en-US" sz="1400" dirty="0">
                <a:latin typeface="+mj-ea"/>
                <a:ea typeface="+mj-ea"/>
              </a:rPr>
              <a:t>，当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附件超过</a:t>
            </a:r>
            <a:r>
              <a:rPr lang="en-US" altLang="zh-CN" sz="1400" dirty="0">
                <a:solidFill>
                  <a:srgbClr val="C00000"/>
                </a:solidFill>
                <a:latin typeface="+mj-ea"/>
                <a:ea typeface="+mj-ea"/>
              </a:rPr>
              <a:t>20</a:t>
            </a:r>
            <a:r>
              <a:rPr lang="zh-CN" altLang="en-US" sz="1400" dirty="0">
                <a:latin typeface="+mj-ea"/>
                <a:ea typeface="+mj-ea"/>
              </a:rPr>
              <a:t>时，</a:t>
            </a:r>
            <a:r>
              <a:rPr lang="zh-CN" altLang="en-US" sz="1400" dirty="0">
                <a:solidFill>
                  <a:srgbClr val="0070C0"/>
                </a:solidFill>
                <a:latin typeface="+mj-ea"/>
                <a:ea typeface="+mj-ea"/>
              </a:rPr>
              <a:t>提示“超出附件数量限制”</a:t>
            </a:r>
            <a:r>
              <a:rPr lang="zh-CN" altLang="en-US" sz="1400" dirty="0">
                <a:latin typeface="+mj-ea"/>
                <a:ea typeface="+mj-ea"/>
              </a:rPr>
              <a:t>，当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附件总量超过</a:t>
            </a:r>
            <a:r>
              <a:rPr lang="en-US" altLang="zh-CN" sz="1400" dirty="0">
                <a:solidFill>
                  <a:srgbClr val="C00000"/>
                </a:solidFill>
                <a:latin typeface="+mj-ea"/>
                <a:ea typeface="+mj-ea"/>
              </a:rPr>
              <a:t>300k</a:t>
            </a:r>
            <a:r>
              <a:rPr lang="zh-CN" altLang="en-US" sz="1400" dirty="0">
                <a:latin typeface="+mj-ea"/>
                <a:ea typeface="+mj-ea"/>
              </a:rPr>
              <a:t>时，</a:t>
            </a:r>
            <a:r>
              <a:rPr lang="zh-CN" altLang="en-US" sz="1400" dirty="0">
                <a:solidFill>
                  <a:srgbClr val="0070C0"/>
                </a:solidFill>
                <a:latin typeface="+mj-ea"/>
                <a:ea typeface="+mj-ea"/>
              </a:rPr>
              <a:t>提示“超出附件容量限制”</a:t>
            </a:r>
            <a:r>
              <a:rPr lang="zh-CN" altLang="en-US" sz="1400" dirty="0">
                <a:latin typeface="+mj-ea"/>
                <a:ea typeface="+mj-ea"/>
              </a:rPr>
              <a:t>；文本内容不超过</a:t>
            </a:r>
            <a:r>
              <a:rPr lang="en-US" altLang="zh-CN" sz="1400" dirty="0">
                <a:latin typeface="+mj-ea"/>
                <a:ea typeface="+mj-ea"/>
              </a:rPr>
              <a:t>2k</a:t>
            </a:r>
            <a:r>
              <a:rPr lang="zh-CN" altLang="en-US" sz="1400" dirty="0">
                <a:latin typeface="+mj-ea"/>
                <a:ea typeface="+mj-ea"/>
              </a:rPr>
              <a:t>，当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文本超过</a:t>
            </a:r>
            <a:r>
              <a:rPr lang="en-US" altLang="zh-CN" sz="1400" dirty="0">
                <a:solidFill>
                  <a:srgbClr val="C00000"/>
                </a:solidFill>
                <a:latin typeface="+mj-ea"/>
                <a:ea typeface="+mj-ea"/>
              </a:rPr>
              <a:t>2k</a:t>
            </a:r>
            <a:r>
              <a:rPr lang="zh-CN" altLang="en-US" sz="1400" dirty="0">
                <a:latin typeface="+mj-ea"/>
                <a:ea typeface="+mj-ea"/>
              </a:rPr>
              <a:t>时，</a:t>
            </a:r>
            <a:r>
              <a:rPr lang="zh-CN" altLang="en-US" sz="1400" dirty="0">
                <a:solidFill>
                  <a:srgbClr val="0070C0"/>
                </a:solidFill>
                <a:latin typeface="+mj-ea"/>
                <a:ea typeface="+mj-ea"/>
              </a:rPr>
              <a:t>提示“超出文本限制”</a:t>
            </a:r>
            <a:r>
              <a:rPr lang="zh-CN" altLang="en-US" sz="1400" dirty="0">
                <a:latin typeface="+mj-ea"/>
                <a:ea typeface="+mj-ea"/>
              </a:rPr>
              <a:t>；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以上若均满足</a:t>
            </a:r>
            <a:r>
              <a:rPr lang="zh-CN" altLang="en-US" sz="1400" dirty="0">
                <a:latin typeface="+mj-ea"/>
                <a:ea typeface="+mj-ea"/>
              </a:rPr>
              <a:t>，则</a:t>
            </a:r>
            <a:r>
              <a:rPr lang="zh-CN" altLang="en-US" sz="1400" dirty="0">
                <a:solidFill>
                  <a:srgbClr val="0070C0"/>
                </a:solidFill>
                <a:latin typeface="+mj-ea"/>
                <a:ea typeface="+mj-ea"/>
              </a:rPr>
              <a:t>提示“发送成功”</a:t>
            </a:r>
          </a:p>
        </p:txBody>
      </p:sp>
    </p:spTree>
    <p:extLst>
      <p:ext uri="{BB962C8B-B14F-4D97-AF65-F5344CB8AC3E}">
        <p14:creationId xmlns:p14="http://schemas.microsoft.com/office/powerpoint/2010/main" val="25751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363EE9-A73B-DB47-8FED-E50647A1B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771650"/>
            <a:ext cx="9715500" cy="3314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01B3BC-D602-984D-B7BA-851E17B5B527}"/>
              </a:ext>
            </a:extLst>
          </p:cNvPr>
          <p:cNvSpPr txBox="1"/>
          <p:nvPr/>
        </p:nvSpPr>
        <p:spPr>
          <a:xfrm>
            <a:off x="5050464" y="1913860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7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章：实现</a:t>
            </a:r>
          </a:p>
        </p:txBody>
      </p:sp>
    </p:spTree>
    <p:extLst>
      <p:ext uri="{BB962C8B-B14F-4D97-AF65-F5344CB8AC3E}">
        <p14:creationId xmlns:p14="http://schemas.microsoft.com/office/powerpoint/2010/main" val="23008306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F985F5-F6B1-4E8F-B698-67707246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98" y="681036"/>
            <a:ext cx="4902201" cy="2175120"/>
          </a:xfrm>
          <a:prstGeom prst="rect">
            <a:avLst/>
          </a:prstGeom>
        </p:spPr>
      </p:pic>
      <p:sp>
        <p:nvSpPr>
          <p:cNvPr id="10" name="箭头: 左 9">
            <a:extLst>
              <a:ext uri="{FF2B5EF4-FFF2-40B4-BE49-F238E27FC236}">
                <a16:creationId xmlns:a16="http://schemas.microsoft.com/office/drawing/2014/main" id="{D16D71DA-1DB0-42E3-AC7A-027A9EE7B5A4}"/>
              </a:ext>
            </a:extLst>
          </p:cNvPr>
          <p:cNvSpPr/>
          <p:nvPr/>
        </p:nvSpPr>
        <p:spPr>
          <a:xfrm rot="19672699">
            <a:off x="2756720" y="2609883"/>
            <a:ext cx="1011936" cy="316992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DA85B17-7BBD-0C4B-8F51-D3498D5DE61E}"/>
              </a:ext>
            </a:extLst>
          </p:cNvPr>
          <p:cNvGraphicFramePr>
            <a:graphicFrameLocks noGrp="1"/>
          </p:cNvGraphicFramePr>
          <p:nvPr/>
        </p:nvGraphicFramePr>
        <p:xfrm>
          <a:off x="557560" y="3557673"/>
          <a:ext cx="5798632" cy="276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96">
                  <a:extLst>
                    <a:ext uri="{9D8B030D-6E8A-4147-A177-3AD203B41FA5}">
                      <a16:colId xmlns:a16="http://schemas.microsoft.com/office/drawing/2014/main" val="2402549921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221787967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3987982194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547590796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892912840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471317617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845797614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3729445576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2688373519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199784811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469228205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298665759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2049938958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963768663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625701425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3833101358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2401217238"/>
                    </a:ext>
                  </a:extLst>
                </a:gridCol>
              </a:tblGrid>
              <a:tr h="244937">
                <a:tc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4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5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6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7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8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9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10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11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12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13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14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15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16</a:t>
                      </a:r>
                      <a:endParaRPr lang="zh-CN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751144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129944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98642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200159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4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2835786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11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920324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12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503657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21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164642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22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586303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23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503507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24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883923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D1A3877-72B5-DD44-B8C1-1CD9DF1DDE1E}"/>
              </a:ext>
            </a:extLst>
          </p:cNvPr>
          <p:cNvSpPr txBox="1"/>
          <p:nvPr/>
        </p:nvSpPr>
        <p:spPr>
          <a:xfrm>
            <a:off x="1759636" y="3103853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测试用例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9868BF-2A90-3249-B59E-8D59AC2D3F85}"/>
              </a:ext>
            </a:extLst>
          </p:cNvPr>
          <p:cNvSpPr txBox="1"/>
          <p:nvPr/>
        </p:nvSpPr>
        <p:spPr>
          <a:xfrm>
            <a:off x="50859" y="4095982"/>
            <a:ext cx="557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原因结果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F8283FF-ED13-8346-9097-6E05B1EA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086424"/>
              </p:ext>
            </p:extLst>
          </p:nvPr>
        </p:nvGraphicFramePr>
        <p:xfrm>
          <a:off x="7029938" y="3051566"/>
          <a:ext cx="4902203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496">
                  <a:extLst>
                    <a:ext uri="{9D8B030D-6E8A-4147-A177-3AD203B41FA5}">
                      <a16:colId xmlns:a16="http://schemas.microsoft.com/office/drawing/2014/main" val="301592851"/>
                    </a:ext>
                  </a:extLst>
                </a:gridCol>
                <a:gridCol w="2442117">
                  <a:extLst>
                    <a:ext uri="{9D8B030D-6E8A-4147-A177-3AD203B41FA5}">
                      <a16:colId xmlns:a16="http://schemas.microsoft.com/office/drawing/2014/main" val="684970497"/>
                    </a:ext>
                  </a:extLst>
                </a:gridCol>
                <a:gridCol w="931295">
                  <a:extLst>
                    <a:ext uri="{9D8B030D-6E8A-4147-A177-3AD203B41FA5}">
                      <a16:colId xmlns:a16="http://schemas.microsoft.com/office/drawing/2014/main" val="2319292074"/>
                    </a:ext>
                  </a:extLst>
                </a:gridCol>
                <a:gridCol w="931295">
                  <a:extLst>
                    <a:ext uri="{9D8B030D-6E8A-4147-A177-3AD203B41FA5}">
                      <a16:colId xmlns:a16="http://schemas.microsoft.com/office/drawing/2014/main" val="2553473368"/>
                    </a:ext>
                  </a:extLst>
                </a:gridCol>
              </a:tblGrid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用例</a:t>
                      </a:r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用例</a:t>
                      </a:r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709690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附件总数超过</a:t>
                      </a:r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（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21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(20)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305297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容量不超过</a:t>
                      </a:r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300k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（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200k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(188k)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572748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3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空联系人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空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张三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925399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4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文本容量超过</a:t>
                      </a:r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2k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（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3k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（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4k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814850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11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附件添加异常状态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792301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12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短信发送失败状态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5689729"/>
                  </a:ext>
                </a:extLst>
              </a:tr>
              <a:tr h="5023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21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提示“超出附件数量限制”或“超出附件容量限制”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644712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22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提示“请添加收信人”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01258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23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提示“发送成功”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26447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24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提示“超出文本限制”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2224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D1A15EA-A3B9-FE43-961D-CAC53BFAF166}"/>
              </a:ext>
            </a:extLst>
          </p:cNvPr>
          <p:cNvSpPr txBox="1"/>
          <p:nvPr/>
        </p:nvSpPr>
        <p:spPr>
          <a:xfrm>
            <a:off x="191786" y="3103853"/>
            <a:ext cx="10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决策表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B181DD-5D33-1C48-913A-8C0993E47829}"/>
              </a:ext>
            </a:extLst>
          </p:cNvPr>
          <p:cNvSpPr txBox="1"/>
          <p:nvPr/>
        </p:nvSpPr>
        <p:spPr>
          <a:xfrm>
            <a:off x="9588546" y="2591933"/>
            <a:ext cx="126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测试用例</a:t>
            </a:r>
          </a:p>
        </p:txBody>
      </p:sp>
      <p:sp>
        <p:nvSpPr>
          <p:cNvPr id="15" name="箭头: 右 11">
            <a:extLst>
              <a:ext uri="{FF2B5EF4-FFF2-40B4-BE49-F238E27FC236}">
                <a16:creationId xmlns:a16="http://schemas.microsoft.com/office/drawing/2014/main" id="{3207C646-C5B4-5147-9075-46A8931DB944}"/>
              </a:ext>
            </a:extLst>
          </p:cNvPr>
          <p:cNvSpPr/>
          <p:nvPr/>
        </p:nvSpPr>
        <p:spPr>
          <a:xfrm>
            <a:off x="6383524" y="4468619"/>
            <a:ext cx="646414" cy="26822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096E49-452A-E04B-B440-0038CE9CD31D}"/>
              </a:ext>
            </a:extLst>
          </p:cNvPr>
          <p:cNvSpPr txBox="1"/>
          <p:nvPr/>
        </p:nvSpPr>
        <p:spPr>
          <a:xfrm>
            <a:off x="939114" y="6323733"/>
            <a:ext cx="47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每一列就是一个等价类的组合</a:t>
            </a:r>
          </a:p>
        </p:txBody>
      </p:sp>
    </p:spTree>
    <p:extLst>
      <p:ext uri="{BB962C8B-B14F-4D97-AF65-F5344CB8AC3E}">
        <p14:creationId xmlns:p14="http://schemas.microsoft.com/office/powerpoint/2010/main" val="354248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8944B16-1061-9541-9A03-C45DF10F0BFE}"/>
              </a:ext>
            </a:extLst>
          </p:cNvPr>
          <p:cNvGrpSpPr/>
          <p:nvPr/>
        </p:nvGrpSpPr>
        <p:grpSpPr>
          <a:xfrm>
            <a:off x="1148134" y="1171203"/>
            <a:ext cx="8499433" cy="5172492"/>
            <a:chOff x="1903046" y="384394"/>
            <a:chExt cx="8499433" cy="51724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E460058-BA45-4E49-AFAE-F36C01899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1304" y="384394"/>
              <a:ext cx="3293258" cy="19563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A4D9DA4-3048-3249-A85D-78667811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046" y="2024513"/>
              <a:ext cx="8499433" cy="3532373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9B1DEAB-0D23-524B-B532-BA61DB6A93BC}"/>
              </a:ext>
            </a:extLst>
          </p:cNvPr>
          <p:cNvSpPr txBox="1"/>
          <p:nvPr/>
        </p:nvSpPr>
        <p:spPr>
          <a:xfrm>
            <a:off x="5050464" y="1913860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7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章：实现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F0C5C2F6-A5F9-2841-91E7-2D58FCE807F3}"/>
              </a:ext>
            </a:extLst>
          </p:cNvPr>
          <p:cNvCxnSpPr>
            <a:cxnSpLocks/>
          </p:cNvCxnSpPr>
          <p:nvPr/>
        </p:nvCxnSpPr>
        <p:spPr>
          <a:xfrm>
            <a:off x="3091542" y="4267201"/>
            <a:ext cx="44196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A64C9AB-9A49-E942-A0B1-3C6F11E9451D}"/>
              </a:ext>
            </a:extLst>
          </p:cNvPr>
          <p:cNvCxnSpPr>
            <a:cxnSpLocks/>
          </p:cNvCxnSpPr>
          <p:nvPr/>
        </p:nvCxnSpPr>
        <p:spPr>
          <a:xfrm>
            <a:off x="7184570" y="5595258"/>
            <a:ext cx="18832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B02CA6F7-F279-2540-9269-A1F99D855EA5}"/>
              </a:ext>
            </a:extLst>
          </p:cNvPr>
          <p:cNvCxnSpPr>
            <a:cxnSpLocks/>
          </p:cNvCxnSpPr>
          <p:nvPr/>
        </p:nvCxnSpPr>
        <p:spPr>
          <a:xfrm>
            <a:off x="1415141" y="5932715"/>
            <a:ext cx="765265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9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89242</TotalTime>
  <Words>8029</Words>
  <Application>Microsoft Macintosh PowerPoint</Application>
  <PresentationFormat>宽屏</PresentationFormat>
  <Paragraphs>1433</Paragraphs>
  <Slides>80</Slides>
  <Notes>79</Notes>
  <HiddenSlides>9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80</vt:i4>
      </vt:variant>
    </vt:vector>
  </HeadingPairs>
  <TitlesOfParts>
    <vt:vector size="91" baseType="lpstr">
      <vt:lpstr>等线</vt:lpstr>
      <vt:lpstr>等线 Light</vt:lpstr>
      <vt:lpstr>宋体</vt:lpstr>
      <vt:lpstr>宋体</vt:lpstr>
      <vt:lpstr>Arial</vt:lpstr>
      <vt:lpstr>Calibri</vt:lpstr>
      <vt:lpstr>Times New Roman</vt:lpstr>
      <vt:lpstr>Office 主题​​</vt:lpstr>
      <vt:lpstr>Visio</vt:lpstr>
      <vt:lpstr>Visio.Drawing.11</vt:lpstr>
      <vt:lpstr>Visio.Drawing.15</vt:lpstr>
      <vt:lpstr>软件工程（Software Engineering）</vt:lpstr>
      <vt:lpstr>考试题目类型</vt:lpstr>
      <vt:lpstr>大纲</vt:lpstr>
      <vt:lpstr>大纲</vt:lpstr>
      <vt:lpstr>大纲</vt:lpstr>
      <vt:lpstr>大纲</vt:lpstr>
      <vt:lpstr>大纲</vt:lpstr>
      <vt:lpstr>大纲</vt:lpstr>
      <vt:lpstr>大纲</vt:lpstr>
      <vt:lpstr>大纲</vt:lpstr>
      <vt:lpstr>考试题目范围 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简答题 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练习 — 简答题 </vt:lpstr>
      <vt:lpstr>练习 — 其他简答题</vt:lpstr>
      <vt:lpstr>练习 — 其他简答题</vt:lpstr>
      <vt:lpstr>练习 — 其他简答题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软件测试</vt:lpstr>
      <vt:lpstr>软件测试</vt:lpstr>
      <vt:lpstr>软件测试</vt:lpstr>
      <vt:lpstr>软件测试</vt:lpstr>
      <vt:lpstr>软件测试</vt:lpstr>
      <vt:lpstr>软件测试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Research</dc:title>
  <dc:creator>微软用户</dc:creator>
  <cp:lastModifiedBy>lsswyx@gmail.com</cp:lastModifiedBy>
  <cp:revision>2734</cp:revision>
  <dcterms:created xsi:type="dcterms:W3CDTF">2018-08-07T00:13:31Z</dcterms:created>
  <dcterms:modified xsi:type="dcterms:W3CDTF">2022-01-02T01:23:39Z</dcterms:modified>
</cp:coreProperties>
</file>